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173" r:id="rId1"/>
  </p:sldMasterIdLst>
  <p:notesMasterIdLst>
    <p:notesMasterId r:id="rId41"/>
  </p:notesMasterIdLst>
  <p:sldIdLst>
    <p:sldId id="256" r:id="rId2"/>
    <p:sldId id="258" r:id="rId3"/>
    <p:sldId id="275" r:id="rId4"/>
    <p:sldId id="382" r:id="rId5"/>
    <p:sldId id="376" r:id="rId6"/>
    <p:sldId id="377" r:id="rId7"/>
    <p:sldId id="378" r:id="rId8"/>
    <p:sldId id="379" r:id="rId9"/>
    <p:sldId id="380" r:id="rId10"/>
    <p:sldId id="348" r:id="rId11"/>
    <p:sldId id="381" r:id="rId12"/>
    <p:sldId id="336" r:id="rId13"/>
    <p:sldId id="383" r:id="rId14"/>
    <p:sldId id="385" r:id="rId15"/>
    <p:sldId id="386" r:id="rId16"/>
    <p:sldId id="384" r:id="rId17"/>
    <p:sldId id="407" r:id="rId18"/>
    <p:sldId id="387" r:id="rId19"/>
    <p:sldId id="334" r:id="rId20"/>
    <p:sldId id="389" r:id="rId21"/>
    <p:sldId id="388" r:id="rId22"/>
    <p:sldId id="390" r:id="rId23"/>
    <p:sldId id="391" r:id="rId24"/>
    <p:sldId id="392" r:id="rId25"/>
    <p:sldId id="393" r:id="rId26"/>
    <p:sldId id="408" r:id="rId27"/>
    <p:sldId id="394" r:id="rId28"/>
    <p:sldId id="395" r:id="rId29"/>
    <p:sldId id="396" r:id="rId30"/>
    <p:sldId id="397" r:id="rId31"/>
    <p:sldId id="398" r:id="rId32"/>
    <p:sldId id="405" r:id="rId33"/>
    <p:sldId id="406" r:id="rId34"/>
    <p:sldId id="399" r:id="rId35"/>
    <p:sldId id="400" r:id="rId36"/>
    <p:sldId id="409" r:id="rId37"/>
    <p:sldId id="401" r:id="rId38"/>
    <p:sldId id="403" r:id="rId39"/>
    <p:sldId id="404" r:id="rId40"/>
  </p:sldIdLst>
  <p:sldSz cx="12192000" cy="6858000"/>
  <p:notesSz cx="6858000" cy="9144000"/>
  <p:embeddedFontLst>
    <p:embeddedFont>
      <p:font typeface="Gill Sans MT" panose="020B0502020104020203" pitchFamily="34" charset="77"/>
      <p:regular r:id="rId42"/>
      <p:bold r:id="rId43"/>
      <p:italic r:id="rId44"/>
      <p:boldItalic r:id="rId45"/>
    </p:embeddedFont>
    <p:embeddedFont>
      <p:font typeface="Goudy Old Style" panose="02020502050305020303" pitchFamily="18" charset="77"/>
      <p:regular r:id="rId46"/>
      <p:bold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F9460-413F-7208-1539-E33988E62784}" v="29" dt="2024-11-04T09:31:58.294"/>
    <p1510:client id="{55762ED7-C06F-FC11-2486-515CCB0F817E}" v="2" dt="2024-11-02T14:45:37.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62"/>
    <p:restoredTop sz="91884"/>
  </p:normalViewPr>
  <p:slideViewPr>
    <p:cSldViewPr snapToGrid="0" snapToObjects="1">
      <p:cViewPr varScale="1">
        <p:scale>
          <a:sx n="105" d="100"/>
          <a:sy n="105" d="100"/>
        </p:scale>
        <p:origin x="19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EE138-E7D5-4E4F-BE4F-1B58810AD73B}"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72354F-E120-C44A-9F33-E9421975D255}" type="slidenum">
              <a:rPr lang="en-US" smtClean="0"/>
              <a:t>‹#›</a:t>
            </a:fld>
            <a:endParaRPr lang="en-US"/>
          </a:p>
        </p:txBody>
      </p:sp>
    </p:spTree>
    <p:extLst>
      <p:ext uri="{BB962C8B-B14F-4D97-AF65-F5344CB8AC3E}">
        <p14:creationId xmlns:p14="http://schemas.microsoft.com/office/powerpoint/2010/main" val="68291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72354F-E120-C44A-9F33-E9421975D255}" type="slidenum">
              <a:rPr lang="en-US" smtClean="0"/>
              <a:t>4</a:t>
            </a:fld>
            <a:endParaRPr lang="en-US"/>
          </a:p>
        </p:txBody>
      </p:sp>
    </p:spTree>
    <p:extLst>
      <p:ext uri="{BB962C8B-B14F-4D97-AF65-F5344CB8AC3E}">
        <p14:creationId xmlns:p14="http://schemas.microsoft.com/office/powerpoint/2010/main" val="266345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11/3/25</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606314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11/3/25</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8962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11/3/25</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98577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11/3/25</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16385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11/3/25</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45433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11/3/25</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7427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11/3/25</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6706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11/3/25</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31117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11/3/25</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52157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11/3/25</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38224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11/3/25</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09328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11/3/25</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102854841"/>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72" r:id="rId6"/>
    <p:sldLayoutId id="2147484167" r:id="rId7"/>
    <p:sldLayoutId id="2147484168" r:id="rId8"/>
    <p:sldLayoutId id="2147484169" r:id="rId9"/>
    <p:sldLayoutId id="2147484171" r:id="rId10"/>
    <p:sldLayoutId id="2147484170"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56">
            <a:extLst>
              <a:ext uri="{FF2B5EF4-FFF2-40B4-BE49-F238E27FC236}">
                <a16:creationId xmlns:a16="http://schemas.microsoft.com/office/drawing/2014/main" id="{61FB7DE9-F562-4290-99B7-8C2189D6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58">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1" name="Rectangle 160">
            <a:extLst>
              <a:ext uri="{FF2B5EF4-FFF2-40B4-BE49-F238E27FC236}">
                <a16:creationId xmlns:a16="http://schemas.microsoft.com/office/drawing/2014/main" id="{B354F8A8-7D5A-4944-8B6C-36BBF5C0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F2D58-B226-8541-9A7D-6648E19F2B72}"/>
              </a:ext>
            </a:extLst>
          </p:cNvPr>
          <p:cNvSpPr>
            <a:spLocks noGrp="1"/>
          </p:cNvSpPr>
          <p:nvPr>
            <p:ph type="ctrTitle"/>
          </p:nvPr>
        </p:nvSpPr>
        <p:spPr>
          <a:xfrm>
            <a:off x="1273628" y="2990903"/>
            <a:ext cx="9644742" cy="1265404"/>
          </a:xfrm>
        </p:spPr>
        <p:txBody>
          <a:bodyPr>
            <a:normAutofit fontScale="90000"/>
          </a:bodyPr>
          <a:lstStyle/>
          <a:p>
            <a:br>
              <a:rPr lang="en-US" sz="6600" cap="none" dirty="0"/>
            </a:br>
            <a:r>
              <a:rPr lang="en-US" sz="6600" b="1" cap="small" dirty="0"/>
              <a:t>Art and Imagination</a:t>
            </a:r>
            <a:br>
              <a:rPr lang="en-US" sz="6600" cap="none" dirty="0"/>
            </a:br>
            <a:br>
              <a:rPr lang="en-US" sz="6600" cap="none" dirty="0"/>
            </a:br>
            <a:r>
              <a:rPr lang="en-US" sz="6600" cap="none" dirty="0"/>
              <a:t>3. Making Art Speak</a:t>
            </a:r>
          </a:p>
        </p:txBody>
      </p:sp>
      <p:sp>
        <p:nvSpPr>
          <p:cNvPr id="3" name="Subtitle 2">
            <a:extLst>
              <a:ext uri="{FF2B5EF4-FFF2-40B4-BE49-F238E27FC236}">
                <a16:creationId xmlns:a16="http://schemas.microsoft.com/office/drawing/2014/main" id="{F74CD5DF-6959-E14E-975B-6669AEE0EB41}"/>
              </a:ext>
            </a:extLst>
          </p:cNvPr>
          <p:cNvSpPr>
            <a:spLocks noGrp="1"/>
          </p:cNvSpPr>
          <p:nvPr>
            <p:ph type="subTitle" idx="1"/>
          </p:nvPr>
        </p:nvSpPr>
        <p:spPr>
          <a:xfrm>
            <a:off x="2705099" y="4942108"/>
            <a:ext cx="6781800" cy="761118"/>
          </a:xfrm>
        </p:spPr>
        <p:txBody>
          <a:bodyPr vert="horz" lIns="91440" tIns="45720" rIns="91440" bIns="45720" rtlCol="0" anchor="t">
            <a:noAutofit/>
          </a:bodyPr>
          <a:lstStyle/>
          <a:p>
            <a:pPr>
              <a:lnSpc>
                <a:spcPct val="90000"/>
              </a:lnSpc>
            </a:pPr>
            <a:r>
              <a:rPr lang="en-US" i="0" dirty="0"/>
              <a:t>Professor Fergus McGhee</a:t>
            </a:r>
          </a:p>
          <a:p>
            <a:pPr>
              <a:lnSpc>
                <a:spcPct val="90000"/>
              </a:lnSpc>
            </a:pPr>
            <a:r>
              <a:rPr lang="en-US" dirty="0"/>
              <a:t>Corpus Christi College</a:t>
            </a:r>
          </a:p>
        </p:txBody>
      </p:sp>
    </p:spTree>
    <p:extLst>
      <p:ext uri="{BB962C8B-B14F-4D97-AF65-F5344CB8AC3E}">
        <p14:creationId xmlns:p14="http://schemas.microsoft.com/office/powerpoint/2010/main" val="4125005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4" name="Rectangle 10253">
            <a:extLst>
              <a:ext uri="{FF2B5EF4-FFF2-40B4-BE49-F238E27FC236}">
                <a16:creationId xmlns:a16="http://schemas.microsoft.com/office/drawing/2014/main" id="{F9F810E4-139D-4D0F-A81C-2783F5869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6" name="Rectangle 10255">
            <a:extLst>
              <a:ext uri="{FF2B5EF4-FFF2-40B4-BE49-F238E27FC236}">
                <a16:creationId xmlns:a16="http://schemas.microsoft.com/office/drawing/2014/main" id="{2F9488A2-8E53-4B40-81EA-EF0126290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A348811-1FD6-F025-4AF9-6B527EB7A9F3}"/>
              </a:ext>
            </a:extLst>
          </p:cNvPr>
          <p:cNvSpPr txBox="1"/>
          <p:nvPr/>
        </p:nvSpPr>
        <p:spPr>
          <a:xfrm>
            <a:off x="1066801" y="685801"/>
            <a:ext cx="10439399" cy="6400800"/>
          </a:xfrm>
          <a:prstGeom prst="rect">
            <a:avLst/>
          </a:prstGeom>
        </p:spPr>
        <p:txBody>
          <a:bodyPr vert="horz" lIns="91440" tIns="45720" rIns="91440" bIns="45720" rtlCol="0">
            <a:normAutofit/>
          </a:bodyPr>
          <a:lstStyle/>
          <a:p>
            <a:pPr>
              <a:spcAft>
                <a:spcPts val="600"/>
              </a:spcAft>
              <a:buSzPct val="70000"/>
            </a:pPr>
            <a:endParaRPr lang="en-US" sz="2400" dirty="0">
              <a:solidFill>
                <a:schemeClr val="tx2"/>
              </a:solidFill>
              <a:latin typeface="+mj-lt"/>
            </a:endParaRPr>
          </a:p>
        </p:txBody>
      </p:sp>
      <p:pic>
        <p:nvPicPr>
          <p:cNvPr id="1026" name="Picture 2" descr="Two Dear Greek Women': Michael Field's Dionysian aestheticism - Peter  Harrington Journal - Rare and First Edition Books">
            <a:extLst>
              <a:ext uri="{FF2B5EF4-FFF2-40B4-BE49-F238E27FC236}">
                <a16:creationId xmlns:a16="http://schemas.microsoft.com/office/drawing/2014/main" id="{0E10515B-A06F-ABB9-95C1-36255E851D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13" r="9261"/>
          <a:stretch/>
        </p:blipFill>
        <p:spPr bwMode="auto">
          <a:xfrm>
            <a:off x="685800" y="685799"/>
            <a:ext cx="10820400" cy="5486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6F2BC6A-0431-E4C4-6F25-E031DFF51389}"/>
              </a:ext>
            </a:extLst>
          </p:cNvPr>
          <p:cNvSpPr txBox="1"/>
          <p:nvPr/>
        </p:nvSpPr>
        <p:spPr>
          <a:xfrm>
            <a:off x="1066801" y="1206501"/>
            <a:ext cx="10439399" cy="5880100"/>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	</a:t>
            </a:r>
          </a:p>
          <a:p>
            <a:pPr>
              <a:spcAft>
                <a:spcPts val="600"/>
              </a:spcAft>
              <a:buSzPct val="70000"/>
            </a:pPr>
            <a:r>
              <a:rPr lang="en-US" sz="2400" dirty="0">
                <a:solidFill>
                  <a:schemeClr val="tx2"/>
                </a:solidFill>
                <a:latin typeface="+mj-lt"/>
              </a:rPr>
              <a:t>	Katherine Bradley			</a:t>
            </a:r>
          </a:p>
          <a:p>
            <a:pPr>
              <a:spcAft>
                <a:spcPts val="600"/>
              </a:spcAft>
              <a:buSzPct val="70000"/>
            </a:pPr>
            <a:r>
              <a:rPr lang="en-US" sz="2400" dirty="0">
                <a:solidFill>
                  <a:schemeClr val="tx2"/>
                </a:solidFill>
                <a:latin typeface="+mj-lt"/>
              </a:rPr>
              <a:t>								Edith Cooper</a:t>
            </a: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a:p>
            <a:pPr algn="ctr">
              <a:spcAft>
                <a:spcPts val="600"/>
              </a:spcAft>
              <a:buSzPct val="70000"/>
            </a:pPr>
            <a:r>
              <a:rPr lang="en-US" sz="2800" b="1" dirty="0">
                <a:solidFill>
                  <a:schemeClr val="tx2"/>
                </a:solidFill>
                <a:latin typeface="+mj-lt"/>
              </a:rPr>
              <a:t>Michael Field</a:t>
            </a:r>
          </a:p>
        </p:txBody>
      </p:sp>
    </p:spTree>
    <p:extLst>
      <p:ext uri="{BB962C8B-B14F-4D97-AF65-F5344CB8AC3E}">
        <p14:creationId xmlns:p14="http://schemas.microsoft.com/office/powerpoint/2010/main" val="382514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028701" y="2416629"/>
            <a:ext cx="10134598" cy="5127171"/>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‘they have preferred to work with the studious and interpretive side of the mind and write a guidebook to the picture galleries of Europe, instead of giving us a book full of the motions and fancies which must be crowding in upon their minds perpetually.’</a:t>
            </a:r>
          </a:p>
          <a:p>
            <a:pPr algn="r">
              <a:spcAft>
                <a:spcPts val="600"/>
              </a:spcAft>
              <a:buSzPct val="70000"/>
            </a:pPr>
            <a:r>
              <a:rPr lang="en-US" sz="2400" dirty="0">
                <a:solidFill>
                  <a:schemeClr val="tx2"/>
                </a:solidFill>
                <a:latin typeface="+mj-lt"/>
              </a:rPr>
              <a:t>William Butler Yeats, review of </a:t>
            </a:r>
            <a:r>
              <a:rPr lang="en-US" sz="2400" i="1" dirty="0">
                <a:solidFill>
                  <a:schemeClr val="tx2"/>
                </a:solidFill>
                <a:latin typeface="+mj-lt"/>
              </a:rPr>
              <a:t>Sight and Song</a:t>
            </a:r>
            <a:r>
              <a:rPr lang="en-US" sz="2400" dirty="0">
                <a:solidFill>
                  <a:schemeClr val="tx2"/>
                </a:solidFill>
                <a:latin typeface="+mj-lt"/>
              </a:rPr>
              <a:t>, </a:t>
            </a:r>
            <a:r>
              <a:rPr lang="en-US" sz="2400" i="1" dirty="0">
                <a:solidFill>
                  <a:schemeClr val="tx2"/>
                </a:solidFill>
                <a:latin typeface="+mj-lt"/>
              </a:rPr>
              <a:t>The Bookman </a:t>
            </a:r>
            <a:r>
              <a:rPr lang="en-US" sz="2400" dirty="0">
                <a:solidFill>
                  <a:schemeClr val="tx2"/>
                </a:solidFill>
                <a:latin typeface="+mj-lt"/>
              </a:rPr>
              <a:t>(1892)</a:t>
            </a:r>
          </a:p>
        </p:txBody>
      </p:sp>
    </p:spTree>
    <p:extLst>
      <p:ext uri="{BB962C8B-B14F-4D97-AF65-F5344CB8AC3E}">
        <p14:creationId xmlns:p14="http://schemas.microsoft.com/office/powerpoint/2010/main" val="519135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white text with black text&#10;&#10;Description automatically generated">
            <a:extLst>
              <a:ext uri="{FF2B5EF4-FFF2-40B4-BE49-F238E27FC236}">
                <a16:creationId xmlns:a16="http://schemas.microsoft.com/office/drawing/2014/main" id="{6F2F6F5E-CB01-DF1B-8B2C-2D9EF049062B}"/>
              </a:ext>
            </a:extLst>
          </p:cNvPr>
          <p:cNvPicPr>
            <a:picLocks noChangeAspect="1"/>
          </p:cNvPicPr>
          <p:nvPr/>
        </p:nvPicPr>
        <p:blipFill>
          <a:blip r:embed="rId2"/>
          <a:stretch>
            <a:fillRect/>
          </a:stretch>
        </p:blipFill>
        <p:spPr>
          <a:xfrm>
            <a:off x="3727426" y="0"/>
            <a:ext cx="4737148" cy="6858000"/>
          </a:xfrm>
          <a:prstGeom prst="rect">
            <a:avLst/>
          </a:prstGeom>
        </p:spPr>
      </p:pic>
    </p:spTree>
    <p:extLst>
      <p:ext uri="{BB962C8B-B14F-4D97-AF65-F5344CB8AC3E}">
        <p14:creationId xmlns:p14="http://schemas.microsoft.com/office/powerpoint/2010/main" val="404520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028701" y="2133600"/>
            <a:ext cx="10134598" cy="6139543"/>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‘to express not so much what these pictures are to the poet, but rather what poetry they objectively incarnate.’</a:t>
            </a:r>
          </a:p>
          <a:p>
            <a:pPr algn="r">
              <a:spcAft>
                <a:spcPts val="600"/>
              </a:spcAft>
              <a:buSzPct val="70000"/>
            </a:pPr>
            <a:r>
              <a:rPr lang="en-US" sz="2400" dirty="0">
                <a:solidFill>
                  <a:schemeClr val="tx2"/>
                </a:solidFill>
                <a:latin typeface="+mj-lt"/>
              </a:rPr>
              <a:t>‘Preface’ to </a:t>
            </a:r>
            <a:r>
              <a:rPr lang="en-US" sz="2400" i="1" dirty="0">
                <a:solidFill>
                  <a:schemeClr val="tx2"/>
                </a:solidFill>
                <a:latin typeface="+mj-lt"/>
              </a:rPr>
              <a:t>Sight and Song </a:t>
            </a:r>
            <a:r>
              <a:rPr lang="en-US" sz="2400" dirty="0">
                <a:solidFill>
                  <a:schemeClr val="tx2"/>
                </a:solidFill>
                <a:latin typeface="+mj-lt"/>
              </a:rPr>
              <a:t>(1892)</a:t>
            </a:r>
          </a:p>
          <a:p>
            <a:pP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‘They are deeply poetic pictures at Frankfurt, nay more there are poems in them &amp; one has only to stare &amp; wait till they give up their secret.’</a:t>
            </a:r>
          </a:p>
          <a:p>
            <a:pPr algn="r">
              <a:spcAft>
                <a:spcPts val="600"/>
              </a:spcAft>
              <a:buSzPct val="70000"/>
            </a:pPr>
            <a:r>
              <a:rPr lang="en-US" sz="2400" dirty="0">
                <a:solidFill>
                  <a:schemeClr val="tx2"/>
                </a:solidFill>
                <a:latin typeface="+mj-lt"/>
              </a:rPr>
              <a:t>Katherine Bradley to Mary </a:t>
            </a:r>
            <a:r>
              <a:rPr lang="en-US" sz="2400" dirty="0" err="1">
                <a:solidFill>
                  <a:schemeClr val="tx2"/>
                </a:solidFill>
                <a:latin typeface="+mj-lt"/>
              </a:rPr>
              <a:t>Costelloe</a:t>
            </a:r>
            <a:r>
              <a:rPr lang="en-US" sz="2400" dirty="0">
                <a:solidFill>
                  <a:schemeClr val="tx2"/>
                </a:solidFill>
                <a:latin typeface="+mj-lt"/>
              </a:rPr>
              <a:t>, 1891</a:t>
            </a:r>
          </a:p>
          <a:p>
            <a:pPr algn="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326849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028701" y="794658"/>
            <a:ext cx="10134598" cy="6629400"/>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a:t>
            </a:r>
            <a:r>
              <a:rPr lang="en-US" sz="2400" i="1" dirty="0">
                <a:solidFill>
                  <a:schemeClr val="tx2"/>
                </a:solidFill>
                <a:latin typeface="+mj-lt"/>
              </a:rPr>
              <a:t>Il faut, par un effort d’esprit, se transporter dans les </a:t>
            </a:r>
            <a:r>
              <a:rPr lang="en-US" sz="2400" i="1" dirty="0" err="1">
                <a:solidFill>
                  <a:schemeClr val="tx2"/>
                </a:solidFill>
                <a:latin typeface="+mj-lt"/>
              </a:rPr>
              <a:t>personnages</a:t>
            </a:r>
            <a:r>
              <a:rPr lang="en-US" sz="2400" i="1" dirty="0">
                <a:solidFill>
                  <a:schemeClr val="tx2"/>
                </a:solidFill>
                <a:latin typeface="+mj-lt"/>
              </a:rPr>
              <a:t> et non les attire </a:t>
            </a:r>
            <a:r>
              <a:rPr lang="en-US" sz="2400" i="1" dirty="0" err="1">
                <a:solidFill>
                  <a:schemeClr val="tx2"/>
                </a:solidFill>
                <a:latin typeface="+mj-lt"/>
              </a:rPr>
              <a:t>à</a:t>
            </a:r>
            <a:r>
              <a:rPr lang="en-US" sz="2400" i="1" dirty="0">
                <a:solidFill>
                  <a:schemeClr val="tx2"/>
                </a:solidFill>
                <a:latin typeface="+mj-lt"/>
              </a:rPr>
              <a:t> soi.</a:t>
            </a:r>
            <a:r>
              <a:rPr lang="en-US" sz="2400" dirty="0">
                <a:solidFill>
                  <a:schemeClr val="tx2"/>
                </a:solidFill>
                <a:latin typeface="+mj-lt"/>
              </a:rPr>
              <a:t>” [“One must, by an effort of mind, transport oneself into the characters and not draw them towards oneself.”] For </a:t>
            </a:r>
            <a:r>
              <a:rPr lang="en-US" sz="2400" i="1" dirty="0" err="1">
                <a:solidFill>
                  <a:schemeClr val="tx2"/>
                </a:solidFill>
                <a:latin typeface="+mj-lt"/>
              </a:rPr>
              <a:t>personnages</a:t>
            </a:r>
            <a:r>
              <a:rPr lang="en-US" sz="2400" dirty="0">
                <a:solidFill>
                  <a:schemeClr val="tx2"/>
                </a:solidFill>
                <a:latin typeface="+mj-lt"/>
              </a:rPr>
              <a:t> substitute </a:t>
            </a:r>
            <a:r>
              <a:rPr lang="en-US" sz="2400" i="1" dirty="0" err="1">
                <a:solidFill>
                  <a:schemeClr val="tx2"/>
                </a:solidFill>
                <a:latin typeface="+mj-lt"/>
              </a:rPr>
              <a:t>peintures</a:t>
            </a:r>
            <a:r>
              <a:rPr lang="en-US" sz="2400" dirty="0">
                <a:solidFill>
                  <a:schemeClr val="tx2"/>
                </a:solidFill>
                <a:latin typeface="+mj-lt"/>
              </a:rPr>
              <a:t>, and this sentence from Gustave Flaubert’s “Correspondence” resumes the method of art-study from which these poems arose.’</a:t>
            </a:r>
          </a:p>
          <a:p>
            <a:pPr>
              <a:spcAft>
                <a:spcPts val="600"/>
              </a:spcAft>
              <a:buSzPct val="70000"/>
            </a:pPr>
            <a:r>
              <a:rPr lang="en-US" sz="2400" dirty="0">
                <a:solidFill>
                  <a:schemeClr val="tx2"/>
                </a:solidFill>
                <a:latin typeface="+mj-lt"/>
              </a:rPr>
              <a:t>‘Not even “le grand Gustave” could ultimately illude himself as a formative power in his work – not after the pain of a lifetime directed to no other end. Yet the effort to see things from their own </a:t>
            </a:r>
            <a:r>
              <a:rPr lang="en-US" sz="2400" dirty="0" err="1">
                <a:solidFill>
                  <a:schemeClr val="tx2"/>
                </a:solidFill>
                <a:latin typeface="+mj-lt"/>
              </a:rPr>
              <a:t>centre</a:t>
            </a:r>
            <a:r>
              <a:rPr lang="en-US" sz="2400" dirty="0">
                <a:solidFill>
                  <a:schemeClr val="tx2"/>
                </a:solidFill>
                <a:latin typeface="+mj-lt"/>
              </a:rPr>
              <a:t>, by suppressing the habitual </a:t>
            </a:r>
            <a:r>
              <a:rPr lang="en-US" sz="2400" dirty="0" err="1">
                <a:solidFill>
                  <a:schemeClr val="tx2"/>
                </a:solidFill>
                <a:latin typeface="+mj-lt"/>
              </a:rPr>
              <a:t>centralisation</a:t>
            </a:r>
            <a:r>
              <a:rPr lang="en-US" sz="2400" dirty="0">
                <a:solidFill>
                  <a:schemeClr val="tx2"/>
                </a:solidFill>
                <a:latin typeface="+mj-lt"/>
              </a:rPr>
              <a:t> of the visible in ourselves, is a process by which we eliminate our idiosyncrasies and obtain an impression clearer, less passive, more intimate.</a:t>
            </a:r>
          </a:p>
          <a:p>
            <a:pPr>
              <a:spcAft>
                <a:spcPts val="600"/>
              </a:spcAft>
              <a:buSzPct val="70000"/>
            </a:pPr>
            <a:r>
              <a:rPr lang="en-US" sz="2400" dirty="0">
                <a:solidFill>
                  <a:schemeClr val="tx2"/>
                </a:solidFill>
                <a:latin typeface="+mj-lt"/>
              </a:rPr>
              <a:t>     ‘When such effort has been made, honestly and with persistence, even then the inevitable force of individuality must still have play and a temperament </a:t>
            </a:r>
            <a:r>
              <a:rPr lang="en-US" sz="2400" dirty="0" err="1">
                <a:solidFill>
                  <a:schemeClr val="tx2"/>
                </a:solidFill>
                <a:latin typeface="+mj-lt"/>
              </a:rPr>
              <a:t>mould</a:t>
            </a:r>
            <a:r>
              <a:rPr lang="en-US" sz="2400" dirty="0">
                <a:solidFill>
                  <a:schemeClr val="tx2"/>
                </a:solidFill>
                <a:latin typeface="+mj-lt"/>
              </a:rPr>
              <a:t> the purified impression’</a:t>
            </a:r>
          </a:p>
          <a:p>
            <a:pPr algn="r">
              <a:spcAft>
                <a:spcPts val="600"/>
              </a:spcAft>
              <a:buSzPct val="70000"/>
            </a:pPr>
            <a:r>
              <a:rPr lang="en-US" sz="2400" dirty="0">
                <a:solidFill>
                  <a:schemeClr val="tx2"/>
                </a:solidFill>
                <a:latin typeface="+mj-lt"/>
              </a:rPr>
              <a:t>‘Preface’ to </a:t>
            </a:r>
            <a:r>
              <a:rPr lang="en-US" sz="2400" i="1" dirty="0">
                <a:solidFill>
                  <a:schemeClr val="tx2"/>
                </a:solidFill>
                <a:latin typeface="+mj-lt"/>
              </a:rPr>
              <a:t>Sight and Song </a:t>
            </a:r>
            <a:r>
              <a:rPr lang="en-US" sz="2400" dirty="0">
                <a:solidFill>
                  <a:schemeClr val="tx2"/>
                </a:solidFill>
                <a:latin typeface="+mj-lt"/>
              </a:rPr>
              <a:t>(1892)</a:t>
            </a: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140864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213759" y="2688772"/>
            <a:ext cx="10134598" cy="6629400"/>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‘Impersonality in art, the literary ideal of Gustave Flaubert, is perhaps no more possible than realism. The artist will be felt; his subjectivity must and will </a:t>
            </a:r>
            <a:r>
              <a:rPr lang="en-US" sz="2400" dirty="0" err="1">
                <a:solidFill>
                  <a:schemeClr val="tx2"/>
                </a:solidFill>
                <a:latin typeface="+mj-lt"/>
              </a:rPr>
              <a:t>colour</a:t>
            </a:r>
            <a:r>
              <a:rPr lang="en-US" sz="2400" dirty="0">
                <a:solidFill>
                  <a:schemeClr val="tx2"/>
                </a:solidFill>
                <a:latin typeface="+mj-lt"/>
              </a:rPr>
              <a:t> the incidents, as his very bodily eye selects the aspects of things.’</a:t>
            </a:r>
          </a:p>
          <a:p>
            <a:pPr algn="r">
              <a:spcAft>
                <a:spcPts val="600"/>
              </a:spcAft>
              <a:buSzPct val="70000"/>
            </a:pPr>
            <a:r>
              <a:rPr lang="en-US" sz="2400" dirty="0">
                <a:solidFill>
                  <a:schemeClr val="tx2"/>
                </a:solidFill>
                <a:latin typeface="+mj-lt"/>
              </a:rPr>
              <a:t>Walter Pater, ‘Life and Letters of Gustave Flaubert’, </a:t>
            </a:r>
            <a:r>
              <a:rPr lang="en-US" sz="2400" i="1" dirty="0">
                <a:solidFill>
                  <a:schemeClr val="tx2"/>
                </a:solidFill>
                <a:latin typeface="+mj-lt"/>
              </a:rPr>
              <a:t>Pall Mall Gazette </a:t>
            </a:r>
            <a:r>
              <a:rPr lang="en-US" sz="2400" dirty="0">
                <a:solidFill>
                  <a:schemeClr val="tx2"/>
                </a:solidFill>
                <a:latin typeface="+mj-lt"/>
              </a:rPr>
              <a:t>(1888)</a:t>
            </a: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226060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028701" y="1175657"/>
            <a:ext cx="10134598" cy="6139543"/>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‘The aim of this little volume is, as far as may be, to translate into verse what the lines and </a:t>
            </a:r>
            <a:r>
              <a:rPr lang="en-US" sz="2400" dirty="0" err="1">
                <a:solidFill>
                  <a:schemeClr val="tx2"/>
                </a:solidFill>
                <a:latin typeface="+mj-lt"/>
              </a:rPr>
              <a:t>colours</a:t>
            </a:r>
            <a:r>
              <a:rPr lang="en-US" sz="2400" dirty="0">
                <a:solidFill>
                  <a:schemeClr val="tx2"/>
                </a:solidFill>
                <a:latin typeface="+mj-lt"/>
              </a:rPr>
              <a:t> of certain chosen pictures sing in themselves’</a:t>
            </a:r>
          </a:p>
          <a:p>
            <a:pPr algn="r">
              <a:spcAft>
                <a:spcPts val="600"/>
              </a:spcAft>
              <a:buSzPct val="70000"/>
            </a:pPr>
            <a:r>
              <a:rPr lang="en-US" sz="2400" dirty="0">
                <a:solidFill>
                  <a:schemeClr val="tx2"/>
                </a:solidFill>
                <a:latin typeface="+mj-lt"/>
              </a:rPr>
              <a:t>‘Preface’ to </a:t>
            </a:r>
            <a:r>
              <a:rPr lang="en-US" sz="2400" i="1" dirty="0">
                <a:solidFill>
                  <a:schemeClr val="tx2"/>
                </a:solidFill>
                <a:latin typeface="+mj-lt"/>
              </a:rPr>
              <a:t>Sight and Song </a:t>
            </a:r>
            <a:r>
              <a:rPr lang="en-US" sz="2400" dirty="0">
                <a:solidFill>
                  <a:schemeClr val="tx2"/>
                </a:solidFill>
                <a:latin typeface="+mj-lt"/>
              </a:rPr>
              <a:t>(1892)</a:t>
            </a:r>
          </a:p>
          <a:p>
            <a:pP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‘It is the mistake of much popular criticism to regard poetry, music, and painting – all the various products of art – as but translations into different languages of one and the same fixed quantity of imaginative thought, supplemented by certain technical qualities of </a:t>
            </a:r>
            <a:r>
              <a:rPr lang="en-US" sz="2400" dirty="0" err="1">
                <a:solidFill>
                  <a:schemeClr val="tx2"/>
                </a:solidFill>
                <a:latin typeface="+mj-lt"/>
              </a:rPr>
              <a:t>colour</a:t>
            </a:r>
            <a:r>
              <a:rPr lang="en-US" sz="2400" dirty="0">
                <a:solidFill>
                  <a:schemeClr val="tx2"/>
                </a:solidFill>
                <a:latin typeface="+mj-lt"/>
              </a:rPr>
              <a:t>, in painting; of sound, in music; of rhythmical words, in poetry. In this way, the sensuous element in art, and with it almost everything in art that is essentially artistic, is made a matter of indifference’ </a:t>
            </a:r>
          </a:p>
          <a:p>
            <a:pPr algn="r">
              <a:spcAft>
                <a:spcPts val="600"/>
              </a:spcAft>
              <a:buSzPct val="70000"/>
            </a:pPr>
            <a:r>
              <a:rPr lang="en-US" sz="2400" dirty="0">
                <a:solidFill>
                  <a:schemeClr val="tx2"/>
                </a:solidFill>
                <a:latin typeface="+mj-lt"/>
              </a:rPr>
              <a:t>Walter Pater, ‘The School of Giorgione’ (1877)</a:t>
            </a: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381610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213759" y="2688772"/>
            <a:ext cx="10134598" cy="6629400"/>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‘a painting’s semantics of juxtaposition and interval … may trigger a kind of syntax no one has tried before; the all-at-</a:t>
            </a:r>
            <a:r>
              <a:rPr lang="en-US" sz="2400" dirty="0" err="1">
                <a:solidFill>
                  <a:schemeClr val="tx2"/>
                </a:solidFill>
                <a:latin typeface="+mj-lt"/>
              </a:rPr>
              <a:t>onceness</a:t>
            </a:r>
            <a:r>
              <a:rPr lang="en-US" sz="2400" dirty="0">
                <a:solidFill>
                  <a:schemeClr val="tx2"/>
                </a:solidFill>
                <a:latin typeface="+mj-lt"/>
              </a:rPr>
              <a:t> of the image is an incitement to prosody’</a:t>
            </a:r>
          </a:p>
          <a:p>
            <a:pPr algn="r">
              <a:spcAft>
                <a:spcPts val="600"/>
              </a:spcAft>
              <a:buSzPct val="70000"/>
            </a:pPr>
            <a:r>
              <a:rPr lang="en-US" sz="2400" dirty="0">
                <a:solidFill>
                  <a:schemeClr val="tx2"/>
                </a:solidFill>
                <a:latin typeface="+mj-lt"/>
              </a:rPr>
              <a:t>T. J. Clark, ‘What is the burglar after?’, </a:t>
            </a:r>
            <a:r>
              <a:rPr lang="en-US" sz="2400" i="1" dirty="0">
                <a:solidFill>
                  <a:schemeClr val="tx2"/>
                </a:solidFill>
                <a:latin typeface="+mj-lt"/>
              </a:rPr>
              <a:t>London Review of Books </a:t>
            </a:r>
            <a:r>
              <a:rPr lang="en-US" sz="2400" dirty="0">
                <a:solidFill>
                  <a:schemeClr val="tx2"/>
                </a:solidFill>
                <a:latin typeface="+mj-lt"/>
              </a:rPr>
              <a:t>(2022)</a:t>
            </a: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2558745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CA4CDA-AB85-12E7-2ECB-02600E63B2A8}"/>
              </a:ext>
            </a:extLst>
          </p:cNvPr>
          <p:cNvSpPr/>
          <p:nvPr/>
        </p:nvSpPr>
        <p:spPr>
          <a:xfrm>
            <a:off x="3645877" y="82062"/>
            <a:ext cx="4572000" cy="6682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descr="A page of a poem&#10;&#10;Description automatically generated">
            <a:extLst>
              <a:ext uri="{FF2B5EF4-FFF2-40B4-BE49-F238E27FC236}">
                <a16:creationId xmlns:a16="http://schemas.microsoft.com/office/drawing/2014/main" id="{DD06FA78-1D84-4E4C-838F-32FCCF30770F}"/>
              </a:ext>
            </a:extLst>
          </p:cNvPr>
          <p:cNvPicPr>
            <a:picLocks noChangeAspect="1"/>
          </p:cNvPicPr>
          <p:nvPr/>
        </p:nvPicPr>
        <p:blipFill rotWithShape="1">
          <a:blip r:embed="rId2"/>
          <a:srcRect l="1805" t="14410"/>
          <a:stretch/>
        </p:blipFill>
        <p:spPr>
          <a:xfrm>
            <a:off x="4216092" y="876822"/>
            <a:ext cx="3759816" cy="5202815"/>
          </a:xfrm>
          <a:prstGeom prst="rect">
            <a:avLst/>
          </a:prstGeom>
        </p:spPr>
      </p:pic>
    </p:spTree>
    <p:extLst>
      <p:ext uri="{BB962C8B-B14F-4D97-AF65-F5344CB8AC3E}">
        <p14:creationId xmlns:p14="http://schemas.microsoft.com/office/powerpoint/2010/main" val="224949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orreggio | Venus with Mercury and Cupid ('The School of Love') | NG10 |  National Gallery, London">
            <a:extLst>
              <a:ext uri="{FF2B5EF4-FFF2-40B4-BE49-F238E27FC236}">
                <a16:creationId xmlns:a16="http://schemas.microsoft.com/office/drawing/2014/main" id="{085EB07F-59B5-6D84-C6C8-06523C053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190" y="-60960"/>
            <a:ext cx="4071620" cy="69799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9D47F6-88FA-D2A4-50A2-2FEFECC25146}"/>
              </a:ext>
            </a:extLst>
          </p:cNvPr>
          <p:cNvSpPr txBox="1"/>
          <p:nvPr/>
        </p:nvSpPr>
        <p:spPr>
          <a:xfrm>
            <a:off x="8409686" y="4957572"/>
            <a:ext cx="4611370" cy="3800856"/>
          </a:xfrm>
          <a:prstGeom prst="rect">
            <a:avLst/>
          </a:prstGeom>
        </p:spPr>
        <p:txBody>
          <a:bodyPr vert="horz" lIns="91440" tIns="45720" rIns="91440" bIns="45720" rtlCol="0">
            <a:normAutofit/>
          </a:bodyPr>
          <a:lstStyle/>
          <a:p>
            <a:pPr>
              <a:spcAft>
                <a:spcPts val="600"/>
              </a:spcAft>
              <a:buSzPct val="70000"/>
            </a:pPr>
            <a:r>
              <a:rPr lang="en-US" sz="2400" i="1" dirty="0">
                <a:solidFill>
                  <a:schemeClr val="tx2"/>
                </a:solidFill>
                <a:latin typeface="Goudy Old Style" panose="02020502050305020303" pitchFamily="18" charset="77"/>
              </a:rPr>
              <a:t>Venus, Mercury, and Cupid</a:t>
            </a:r>
          </a:p>
          <a:p>
            <a:pPr>
              <a:spcAft>
                <a:spcPts val="600"/>
              </a:spcAft>
              <a:buSzPct val="70000"/>
            </a:pPr>
            <a:r>
              <a:rPr lang="en-US" sz="2400" dirty="0">
                <a:solidFill>
                  <a:schemeClr val="tx2"/>
                </a:solidFill>
                <a:latin typeface="Goudy Old Style" panose="02020502050305020303" pitchFamily="18" charset="77"/>
              </a:rPr>
              <a:t>or, </a:t>
            </a:r>
            <a:r>
              <a:rPr lang="en-US" sz="2400" i="1" dirty="0">
                <a:solidFill>
                  <a:schemeClr val="tx2"/>
                </a:solidFill>
                <a:latin typeface="Goudy Old Style" panose="02020502050305020303" pitchFamily="18" charset="77"/>
              </a:rPr>
              <a:t>The School of Love</a:t>
            </a:r>
          </a:p>
          <a:p>
            <a:pPr>
              <a:spcAft>
                <a:spcPts val="600"/>
              </a:spcAft>
              <a:buSzPct val="70000"/>
            </a:pPr>
            <a:r>
              <a:rPr lang="en-US" sz="2400" dirty="0">
                <a:solidFill>
                  <a:schemeClr val="tx2"/>
                </a:solidFill>
                <a:latin typeface="Goudy Old Style" panose="02020502050305020303" pitchFamily="18" charset="77"/>
              </a:rPr>
              <a:t>Correggio, c. 1525</a:t>
            </a:r>
          </a:p>
          <a:p>
            <a:pPr>
              <a:spcAft>
                <a:spcPts val="600"/>
              </a:spcAft>
              <a:buSzPct val="70000"/>
            </a:pPr>
            <a:r>
              <a:rPr lang="en-US" sz="2400" dirty="0">
                <a:solidFill>
                  <a:schemeClr val="tx2"/>
                </a:solidFill>
                <a:latin typeface="Goudy Old Style" panose="02020502050305020303" pitchFamily="18" charset="77"/>
              </a:rPr>
              <a:t>National Gallery, London</a:t>
            </a:r>
          </a:p>
        </p:txBody>
      </p:sp>
    </p:spTree>
    <p:extLst>
      <p:ext uri="{BB962C8B-B14F-4D97-AF65-F5344CB8AC3E}">
        <p14:creationId xmlns:p14="http://schemas.microsoft.com/office/powerpoint/2010/main" val="371332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4299857" y="1993557"/>
            <a:ext cx="3592286" cy="3569043"/>
          </a:xfrm>
          <a:prstGeom prst="rect">
            <a:avLst/>
          </a:prstGeom>
        </p:spPr>
        <p:txBody>
          <a:bodyPr vert="horz" lIns="91440" tIns="45720" rIns="91440" bIns="45720" rtlCol="0">
            <a:normAutofit/>
          </a:bodyPr>
          <a:lstStyle/>
          <a:p>
            <a:pPr>
              <a:spcAft>
                <a:spcPts val="600"/>
              </a:spcAft>
              <a:buSzPct val="70000"/>
            </a:pPr>
            <a:r>
              <a:rPr lang="en-US" sz="2400" b="1" dirty="0">
                <a:solidFill>
                  <a:schemeClr val="tx2"/>
                </a:solidFill>
                <a:latin typeface="+mj-lt"/>
              </a:rPr>
              <a:t>1. Writing the Renaissance</a:t>
            </a:r>
          </a:p>
          <a:p>
            <a:pPr>
              <a:spcAft>
                <a:spcPts val="600"/>
              </a:spcAft>
              <a:buSzPct val="70000"/>
            </a:pPr>
            <a:endParaRPr lang="en-US" sz="2400" b="1" dirty="0">
              <a:solidFill>
                <a:schemeClr val="tx2"/>
              </a:solidFill>
              <a:latin typeface="+mj-lt"/>
            </a:endParaRPr>
          </a:p>
          <a:p>
            <a:pPr>
              <a:spcAft>
                <a:spcPts val="600"/>
              </a:spcAft>
              <a:buSzPct val="70000"/>
            </a:pPr>
            <a:r>
              <a:rPr lang="en-US" sz="2400" b="1" dirty="0">
                <a:solidFill>
                  <a:schemeClr val="tx2"/>
                </a:solidFill>
                <a:latin typeface="+mj-lt"/>
              </a:rPr>
              <a:t>2. Gallery-Going</a:t>
            </a:r>
          </a:p>
          <a:p>
            <a:pPr>
              <a:spcAft>
                <a:spcPts val="600"/>
              </a:spcAft>
              <a:buSzPct val="70000"/>
            </a:pPr>
            <a:endParaRPr lang="en-US" sz="2400" b="1" dirty="0">
              <a:solidFill>
                <a:schemeClr val="tx2"/>
              </a:solidFill>
              <a:latin typeface="+mj-lt"/>
            </a:endParaRPr>
          </a:p>
          <a:p>
            <a:pPr>
              <a:spcAft>
                <a:spcPts val="600"/>
              </a:spcAft>
              <a:buSzPct val="70000"/>
            </a:pPr>
            <a:r>
              <a:rPr lang="en-US" sz="2400" b="1" dirty="0">
                <a:solidFill>
                  <a:schemeClr val="tx2"/>
                </a:solidFill>
                <a:latin typeface="+mj-lt"/>
              </a:rPr>
              <a:t>3. Making Art Speak</a:t>
            </a:r>
          </a:p>
          <a:p>
            <a:pPr>
              <a:spcAft>
                <a:spcPts val="600"/>
              </a:spcAft>
              <a:buSzPct val="70000"/>
            </a:pPr>
            <a:endParaRPr lang="en-US" sz="2400" b="1" dirty="0">
              <a:solidFill>
                <a:schemeClr val="tx2"/>
              </a:solidFill>
              <a:latin typeface="+mj-lt"/>
            </a:endParaRPr>
          </a:p>
          <a:p>
            <a:pPr>
              <a:spcAft>
                <a:spcPts val="600"/>
              </a:spcAft>
              <a:buSzPct val="70000"/>
            </a:pPr>
            <a:r>
              <a:rPr lang="en-US" sz="2400" b="1" dirty="0">
                <a:solidFill>
                  <a:schemeClr val="tx2"/>
                </a:solidFill>
                <a:latin typeface="+mj-lt"/>
              </a:rPr>
              <a:t>4. Art for Art’s Sake?</a:t>
            </a: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318254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orreggio | Venus with Mercury and Cupid ('The School of Love') | NG10 |  National Gallery, London">
            <a:extLst>
              <a:ext uri="{FF2B5EF4-FFF2-40B4-BE49-F238E27FC236}">
                <a16:creationId xmlns:a16="http://schemas.microsoft.com/office/drawing/2014/main" id="{085EB07F-59B5-6D84-C6C8-06523C053C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93" t="50873" r="21999" b="13412"/>
          <a:stretch/>
        </p:blipFill>
        <p:spPr bwMode="auto">
          <a:xfrm>
            <a:off x="2090057" y="-50265"/>
            <a:ext cx="6184255" cy="69082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9D47F6-88FA-D2A4-50A2-2FEFECC25146}"/>
              </a:ext>
            </a:extLst>
          </p:cNvPr>
          <p:cNvSpPr txBox="1"/>
          <p:nvPr/>
        </p:nvSpPr>
        <p:spPr>
          <a:xfrm>
            <a:off x="8409686" y="4957572"/>
            <a:ext cx="4611370" cy="3800856"/>
          </a:xfrm>
          <a:prstGeom prst="rect">
            <a:avLst/>
          </a:prstGeom>
        </p:spPr>
        <p:txBody>
          <a:bodyPr vert="horz" lIns="91440" tIns="45720" rIns="91440" bIns="45720" rtlCol="0">
            <a:normAutofit/>
          </a:bodyPr>
          <a:lstStyle/>
          <a:p>
            <a:pPr>
              <a:spcAft>
                <a:spcPts val="600"/>
              </a:spcAft>
              <a:buSzPct val="70000"/>
            </a:pPr>
            <a:r>
              <a:rPr lang="en-US" sz="2400" i="1" dirty="0">
                <a:solidFill>
                  <a:schemeClr val="tx2"/>
                </a:solidFill>
                <a:latin typeface="Goudy Old Style" panose="02020502050305020303" pitchFamily="18" charset="77"/>
              </a:rPr>
              <a:t>Venus, Mercury, and Cupid</a:t>
            </a:r>
          </a:p>
          <a:p>
            <a:pPr>
              <a:spcAft>
                <a:spcPts val="600"/>
              </a:spcAft>
              <a:buSzPct val="70000"/>
            </a:pPr>
            <a:r>
              <a:rPr lang="en-US" sz="2400" dirty="0">
                <a:solidFill>
                  <a:schemeClr val="tx2"/>
                </a:solidFill>
                <a:latin typeface="Goudy Old Style" panose="02020502050305020303" pitchFamily="18" charset="77"/>
              </a:rPr>
              <a:t>or, </a:t>
            </a:r>
            <a:r>
              <a:rPr lang="en-US" sz="2400" i="1" dirty="0">
                <a:solidFill>
                  <a:schemeClr val="tx2"/>
                </a:solidFill>
                <a:latin typeface="Goudy Old Style" panose="02020502050305020303" pitchFamily="18" charset="77"/>
              </a:rPr>
              <a:t>The School of Love</a:t>
            </a:r>
          </a:p>
          <a:p>
            <a:pPr>
              <a:spcAft>
                <a:spcPts val="600"/>
              </a:spcAft>
              <a:buSzPct val="70000"/>
            </a:pPr>
            <a:r>
              <a:rPr lang="en-US" sz="2400" dirty="0">
                <a:solidFill>
                  <a:schemeClr val="tx2"/>
                </a:solidFill>
                <a:latin typeface="Goudy Old Style" panose="02020502050305020303" pitchFamily="18" charset="77"/>
              </a:rPr>
              <a:t>Correggio, c. 1525</a:t>
            </a:r>
          </a:p>
          <a:p>
            <a:pPr>
              <a:spcAft>
                <a:spcPts val="600"/>
              </a:spcAft>
              <a:buSzPct val="70000"/>
            </a:pPr>
            <a:r>
              <a:rPr lang="en-US" sz="2400" dirty="0">
                <a:solidFill>
                  <a:schemeClr val="tx2"/>
                </a:solidFill>
                <a:latin typeface="Goudy Old Style" panose="02020502050305020303" pitchFamily="18" charset="77"/>
              </a:rPr>
              <a:t>National Gallery, London</a:t>
            </a:r>
          </a:p>
        </p:txBody>
      </p:sp>
    </p:spTree>
    <p:extLst>
      <p:ext uri="{BB962C8B-B14F-4D97-AF65-F5344CB8AC3E}">
        <p14:creationId xmlns:p14="http://schemas.microsoft.com/office/powerpoint/2010/main" val="103450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white text with black text&#10;&#10;Description automatically generated">
            <a:extLst>
              <a:ext uri="{FF2B5EF4-FFF2-40B4-BE49-F238E27FC236}">
                <a16:creationId xmlns:a16="http://schemas.microsoft.com/office/drawing/2014/main" id="{6F2F6F5E-CB01-DF1B-8B2C-2D9EF049062B}"/>
              </a:ext>
            </a:extLst>
          </p:cNvPr>
          <p:cNvPicPr>
            <a:picLocks noChangeAspect="1"/>
          </p:cNvPicPr>
          <p:nvPr/>
        </p:nvPicPr>
        <p:blipFill>
          <a:blip r:embed="rId2"/>
          <a:stretch>
            <a:fillRect/>
          </a:stretch>
        </p:blipFill>
        <p:spPr>
          <a:xfrm>
            <a:off x="3727426" y="0"/>
            <a:ext cx="4737148" cy="6858000"/>
          </a:xfrm>
          <a:prstGeom prst="rect">
            <a:avLst/>
          </a:prstGeom>
        </p:spPr>
      </p:pic>
    </p:spTree>
    <p:extLst>
      <p:ext uri="{BB962C8B-B14F-4D97-AF65-F5344CB8AC3E}">
        <p14:creationId xmlns:p14="http://schemas.microsoft.com/office/powerpoint/2010/main" val="122371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028701" y="907643"/>
            <a:ext cx="10134598" cy="6139543"/>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‘the literary </a:t>
            </a:r>
            <a:r>
              <a:rPr lang="en-US" sz="2400" dirty="0" err="1">
                <a:solidFill>
                  <a:schemeClr val="tx2"/>
                </a:solidFill>
                <a:latin typeface="+mj-lt"/>
              </a:rPr>
              <a:t>topos</a:t>
            </a:r>
            <a:r>
              <a:rPr lang="en-US" sz="2400" dirty="0">
                <a:solidFill>
                  <a:schemeClr val="tx2"/>
                </a:solidFill>
                <a:latin typeface="+mj-lt"/>
              </a:rPr>
              <a:t> of </a:t>
            </a:r>
            <a:r>
              <a:rPr lang="en-US" sz="2400" i="1" dirty="0">
                <a:solidFill>
                  <a:schemeClr val="tx2"/>
                </a:solidFill>
                <a:latin typeface="+mj-lt"/>
              </a:rPr>
              <a:t>ekphrasis </a:t>
            </a:r>
            <a:r>
              <a:rPr lang="en-US" sz="2400" dirty="0">
                <a:solidFill>
                  <a:schemeClr val="tx2"/>
                </a:solidFill>
                <a:latin typeface="+mj-lt"/>
              </a:rPr>
              <a:t>in which a poem aspires to the atemporal “eternity” of the stopped-action painting, or laments its inability to achieve it’</a:t>
            </a:r>
          </a:p>
          <a:p>
            <a:pPr algn="r">
              <a:spcAft>
                <a:spcPts val="600"/>
              </a:spcAft>
              <a:buSzPct val="70000"/>
            </a:pPr>
            <a:r>
              <a:rPr lang="en-US" sz="2400" dirty="0">
                <a:solidFill>
                  <a:schemeClr val="tx2"/>
                </a:solidFill>
                <a:latin typeface="+mj-lt"/>
              </a:rPr>
              <a:t>Wendy Steiner, </a:t>
            </a:r>
            <a:r>
              <a:rPr lang="en-US" sz="2400" i="1" dirty="0">
                <a:solidFill>
                  <a:schemeClr val="tx2"/>
                </a:solidFill>
                <a:latin typeface="+mj-lt"/>
              </a:rPr>
              <a:t>Pictures of Romance: Form against Context in Painting and Literature </a:t>
            </a:r>
            <a:r>
              <a:rPr lang="en-US" sz="2400" dirty="0">
                <a:solidFill>
                  <a:schemeClr val="tx2"/>
                </a:solidFill>
                <a:latin typeface="+mj-lt"/>
              </a:rPr>
              <a:t>(1988)</a:t>
            </a:r>
          </a:p>
          <a:p>
            <a:pP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Fair youth, beneath the trees, thou canst not leave</a:t>
            </a:r>
          </a:p>
          <a:p>
            <a:pPr>
              <a:spcAft>
                <a:spcPts val="600"/>
              </a:spcAft>
              <a:buSzPct val="70000"/>
            </a:pPr>
            <a:r>
              <a:rPr lang="en-US" sz="2400" dirty="0">
                <a:solidFill>
                  <a:schemeClr val="tx2"/>
                </a:solidFill>
                <a:latin typeface="+mj-lt"/>
              </a:rPr>
              <a:t>       Thy song, nor ever can those trees be bare;</a:t>
            </a:r>
          </a:p>
          <a:p>
            <a:pPr>
              <a:spcAft>
                <a:spcPts val="600"/>
              </a:spcAft>
              <a:buSzPct val="70000"/>
            </a:pPr>
            <a:r>
              <a:rPr lang="en-US" sz="2400" dirty="0">
                <a:solidFill>
                  <a:schemeClr val="tx2"/>
                </a:solidFill>
                <a:latin typeface="+mj-lt"/>
              </a:rPr>
              <a:t>               Bold Lover, never, never canst thou kiss,</a:t>
            </a:r>
          </a:p>
          <a:p>
            <a:pPr>
              <a:spcAft>
                <a:spcPts val="600"/>
              </a:spcAft>
              <a:buSzPct val="70000"/>
            </a:pPr>
            <a:r>
              <a:rPr lang="en-US" sz="2400" dirty="0">
                <a:solidFill>
                  <a:schemeClr val="tx2"/>
                </a:solidFill>
                <a:latin typeface="+mj-lt"/>
              </a:rPr>
              <a:t>Though winning near the goal yet, do not grieve;</a:t>
            </a:r>
          </a:p>
          <a:p>
            <a:pPr>
              <a:spcAft>
                <a:spcPts val="600"/>
              </a:spcAft>
              <a:buSzPct val="70000"/>
            </a:pPr>
            <a:r>
              <a:rPr lang="en-US" sz="2400" dirty="0">
                <a:solidFill>
                  <a:schemeClr val="tx2"/>
                </a:solidFill>
                <a:latin typeface="+mj-lt"/>
              </a:rPr>
              <a:t>       She cannot fade, though thou hast not thy bliss,</a:t>
            </a:r>
          </a:p>
          <a:p>
            <a:pPr>
              <a:spcAft>
                <a:spcPts val="600"/>
              </a:spcAft>
              <a:buSzPct val="70000"/>
            </a:pPr>
            <a:r>
              <a:rPr lang="en-US" sz="2400" dirty="0">
                <a:solidFill>
                  <a:schemeClr val="tx2"/>
                </a:solidFill>
                <a:latin typeface="+mj-lt"/>
              </a:rPr>
              <a:t>               For ever wilt thou love, and she be fair!</a:t>
            </a:r>
          </a:p>
          <a:p>
            <a:pPr algn="r">
              <a:spcAft>
                <a:spcPts val="600"/>
              </a:spcAft>
              <a:buSzPct val="70000"/>
            </a:pPr>
            <a:r>
              <a:rPr lang="en-US" sz="2400" dirty="0">
                <a:solidFill>
                  <a:schemeClr val="tx2"/>
                </a:solidFill>
                <a:latin typeface="+mj-lt"/>
              </a:rPr>
              <a:t>John Keats, ‘Ode on a Grecian Urn’ (1819)</a:t>
            </a: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214515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193593" y="2901335"/>
            <a:ext cx="10134598" cy="6139543"/>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‘the ekphrastic dimension of literature reveals itself wherever the poem takes on the “still” elements of plastic form which we normally attribute to the spatial arts.’</a:t>
            </a:r>
          </a:p>
          <a:p>
            <a:pPr algn="r">
              <a:spcAft>
                <a:spcPts val="600"/>
              </a:spcAft>
              <a:buSzPct val="70000"/>
            </a:pPr>
            <a:r>
              <a:rPr lang="en-US" sz="2400" dirty="0">
                <a:solidFill>
                  <a:schemeClr val="tx2"/>
                </a:solidFill>
                <a:latin typeface="+mj-lt"/>
              </a:rPr>
              <a:t>Murray Krieger, </a:t>
            </a:r>
            <a:r>
              <a:rPr lang="en-US" sz="2400" i="1" dirty="0">
                <a:solidFill>
                  <a:schemeClr val="tx2"/>
                </a:solidFill>
                <a:latin typeface="+mj-lt"/>
              </a:rPr>
              <a:t>Ekphrasis: The Illusion of the Natural Sign </a:t>
            </a:r>
            <a:r>
              <a:rPr lang="en-US" sz="2400" dirty="0">
                <a:solidFill>
                  <a:schemeClr val="tx2"/>
                </a:solidFill>
                <a:latin typeface="+mj-lt"/>
              </a:rPr>
              <a:t>(1992)</a:t>
            </a: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1996197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white text with black text&#10;&#10;Description automatically generated">
            <a:extLst>
              <a:ext uri="{FF2B5EF4-FFF2-40B4-BE49-F238E27FC236}">
                <a16:creationId xmlns:a16="http://schemas.microsoft.com/office/drawing/2014/main" id="{6F2F6F5E-CB01-DF1B-8B2C-2D9EF049062B}"/>
              </a:ext>
            </a:extLst>
          </p:cNvPr>
          <p:cNvPicPr>
            <a:picLocks noChangeAspect="1"/>
          </p:cNvPicPr>
          <p:nvPr/>
        </p:nvPicPr>
        <p:blipFill>
          <a:blip r:embed="rId2"/>
          <a:stretch>
            <a:fillRect/>
          </a:stretch>
        </p:blipFill>
        <p:spPr>
          <a:xfrm>
            <a:off x="3727426" y="0"/>
            <a:ext cx="4737148" cy="6858000"/>
          </a:xfrm>
          <a:prstGeom prst="rect">
            <a:avLst/>
          </a:prstGeom>
        </p:spPr>
      </p:pic>
    </p:spTree>
    <p:extLst>
      <p:ext uri="{BB962C8B-B14F-4D97-AF65-F5344CB8AC3E}">
        <p14:creationId xmlns:p14="http://schemas.microsoft.com/office/powerpoint/2010/main" val="135856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028701" y="1404257"/>
            <a:ext cx="10134598" cy="6139543"/>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‘if a picture is simultaneously available in its entirety, looking at a picture is as temporally linear as language.’</a:t>
            </a:r>
          </a:p>
          <a:p>
            <a:pPr algn="r">
              <a:spcAft>
                <a:spcPts val="600"/>
              </a:spcAft>
              <a:buSzPct val="70000"/>
            </a:pPr>
            <a:r>
              <a:rPr lang="en-US" sz="2400" dirty="0">
                <a:solidFill>
                  <a:schemeClr val="tx2"/>
                </a:solidFill>
                <a:latin typeface="+mj-lt"/>
              </a:rPr>
              <a:t>Michael Baxandall, </a:t>
            </a:r>
            <a:r>
              <a:rPr lang="en-US" sz="2400" i="1" dirty="0">
                <a:solidFill>
                  <a:schemeClr val="tx2"/>
                </a:solidFill>
                <a:latin typeface="+mj-lt"/>
              </a:rPr>
              <a:t>Patterns of Intention: On the Historical Explanation of Pictures </a:t>
            </a:r>
            <a:r>
              <a:rPr lang="en-US" sz="2400" dirty="0">
                <a:solidFill>
                  <a:schemeClr val="tx2"/>
                </a:solidFill>
                <a:latin typeface="+mj-lt"/>
              </a:rPr>
              <a:t>(1985)</a:t>
            </a:r>
          </a:p>
          <a:p>
            <a:pPr algn="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‘Of course a great picture, like that Leonardo, is made to be seen at several goes. You possess the whole; but you also possess these exquisite details. These things are made for leisurely living with, not to make </a:t>
            </a:r>
            <a:r>
              <a:rPr lang="en-US" sz="2400" i="1" dirty="0">
                <a:solidFill>
                  <a:schemeClr val="tx2"/>
                </a:solidFill>
                <a:latin typeface="+mj-lt"/>
              </a:rPr>
              <a:t>one</a:t>
            </a:r>
            <a:r>
              <a:rPr lang="en-US" sz="2400" dirty="0">
                <a:solidFill>
                  <a:schemeClr val="tx2"/>
                </a:solidFill>
                <a:latin typeface="+mj-lt"/>
              </a:rPr>
              <a:t> bang! impression with a visual image banged into your brain like a seal on wax.’</a:t>
            </a:r>
          </a:p>
          <a:p>
            <a:pPr algn="r">
              <a:spcAft>
                <a:spcPts val="600"/>
              </a:spcAft>
              <a:buSzPct val="70000"/>
            </a:pPr>
            <a:r>
              <a:rPr lang="en-US" sz="2400" dirty="0">
                <a:solidFill>
                  <a:schemeClr val="tx2"/>
                </a:solidFill>
                <a:latin typeface="+mj-lt"/>
              </a:rPr>
              <a:t>Vernon Lee, </a:t>
            </a:r>
            <a:r>
              <a:rPr lang="en-US" sz="2400" i="1" dirty="0">
                <a:solidFill>
                  <a:schemeClr val="tx2"/>
                </a:solidFill>
                <a:latin typeface="+mj-lt"/>
              </a:rPr>
              <a:t>Gallery Diaries </a:t>
            </a:r>
            <a:r>
              <a:rPr lang="en-US" sz="2400" dirty="0">
                <a:solidFill>
                  <a:schemeClr val="tx2"/>
                </a:solidFill>
                <a:latin typeface="+mj-lt"/>
              </a:rPr>
              <a:t>(1901-04) </a:t>
            </a:r>
          </a:p>
          <a:p>
            <a:pPr algn="r">
              <a:spcAft>
                <a:spcPts val="600"/>
              </a:spcAft>
              <a:buSzPct val="70000"/>
            </a:pPr>
            <a:endParaRPr lang="en-US" sz="2400" dirty="0">
              <a:solidFill>
                <a:schemeClr val="tx2"/>
              </a:solidFill>
              <a:latin typeface="+mj-lt"/>
            </a:endParaRPr>
          </a:p>
          <a:p>
            <a:pPr algn="r">
              <a:spcAft>
                <a:spcPts val="600"/>
              </a:spcAft>
              <a:buSzPct val="70000"/>
            </a:pPr>
            <a:endParaRPr lang="en-US" sz="2400" dirty="0">
              <a:solidFill>
                <a:schemeClr val="tx2"/>
              </a:solidFill>
              <a:latin typeface="+mj-lt"/>
            </a:endParaRPr>
          </a:p>
          <a:p>
            <a:pPr algn="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295321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028701" y="2061482"/>
            <a:ext cx="10134598" cy="6139543"/>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‘No human capacity ever yet saw the whole of a thing; but we may see more and more of it the longer we look. Every individual temper will see something different in it: but supposing the tempers honest, all the differences are there. Every advance in our acuteness of perception will show us something new, but the old and first discerned thing will still be there, not falsified, only modified and enriched by the new perceptions.’</a:t>
            </a:r>
          </a:p>
          <a:p>
            <a:pPr algn="r">
              <a:spcAft>
                <a:spcPts val="600"/>
              </a:spcAft>
              <a:buSzPct val="70000"/>
            </a:pPr>
            <a:r>
              <a:rPr lang="en-US" sz="2400" dirty="0">
                <a:solidFill>
                  <a:schemeClr val="tx2"/>
                </a:solidFill>
                <a:latin typeface="+mj-lt"/>
              </a:rPr>
              <a:t>John Ruskin, </a:t>
            </a:r>
            <a:r>
              <a:rPr lang="en-US" sz="2400" i="1" dirty="0">
                <a:solidFill>
                  <a:schemeClr val="tx2"/>
                </a:solidFill>
                <a:latin typeface="+mj-lt"/>
              </a:rPr>
              <a:t>Modern Painters IV </a:t>
            </a:r>
            <a:r>
              <a:rPr lang="en-US" sz="2400" dirty="0">
                <a:solidFill>
                  <a:schemeClr val="tx2"/>
                </a:solidFill>
                <a:latin typeface="+mj-lt"/>
              </a:rPr>
              <a:t>(1856)</a:t>
            </a:r>
          </a:p>
          <a:p>
            <a:pPr algn="r">
              <a:spcAft>
                <a:spcPts val="600"/>
              </a:spcAft>
              <a:buSzPct val="70000"/>
            </a:pPr>
            <a:endParaRPr lang="en-US" sz="2400" dirty="0">
              <a:solidFill>
                <a:schemeClr val="tx2"/>
              </a:solidFill>
              <a:latin typeface="+mj-lt"/>
            </a:endParaRPr>
          </a:p>
          <a:p>
            <a:pPr algn="r">
              <a:spcAft>
                <a:spcPts val="600"/>
              </a:spcAft>
              <a:buSzPct val="70000"/>
            </a:pPr>
            <a:endParaRPr lang="en-US" sz="2400" dirty="0">
              <a:solidFill>
                <a:schemeClr val="tx2"/>
              </a:solidFill>
              <a:latin typeface="+mj-lt"/>
            </a:endParaRPr>
          </a:p>
          <a:p>
            <a:pPr algn="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2915865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white text with black text&#10;&#10;Description automatically generated">
            <a:extLst>
              <a:ext uri="{FF2B5EF4-FFF2-40B4-BE49-F238E27FC236}">
                <a16:creationId xmlns:a16="http://schemas.microsoft.com/office/drawing/2014/main" id="{6F2F6F5E-CB01-DF1B-8B2C-2D9EF049062B}"/>
              </a:ext>
            </a:extLst>
          </p:cNvPr>
          <p:cNvPicPr>
            <a:picLocks noChangeAspect="1"/>
          </p:cNvPicPr>
          <p:nvPr/>
        </p:nvPicPr>
        <p:blipFill>
          <a:blip r:embed="rId2"/>
          <a:stretch>
            <a:fillRect/>
          </a:stretch>
        </p:blipFill>
        <p:spPr>
          <a:xfrm>
            <a:off x="3727426" y="0"/>
            <a:ext cx="4737148" cy="6858000"/>
          </a:xfrm>
          <a:prstGeom prst="rect">
            <a:avLst/>
          </a:prstGeom>
        </p:spPr>
      </p:pic>
    </p:spTree>
    <p:extLst>
      <p:ext uri="{BB962C8B-B14F-4D97-AF65-F5344CB8AC3E}">
        <p14:creationId xmlns:p14="http://schemas.microsoft.com/office/powerpoint/2010/main" val="121101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orreggio | Venus with Mercury and Cupid ('The School of Love') | NG10 |  National Gallery, London">
            <a:extLst>
              <a:ext uri="{FF2B5EF4-FFF2-40B4-BE49-F238E27FC236}">
                <a16:creationId xmlns:a16="http://schemas.microsoft.com/office/drawing/2014/main" id="{085EB07F-59B5-6D84-C6C8-06523C053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190" y="-60960"/>
            <a:ext cx="4071620" cy="69799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9D47F6-88FA-D2A4-50A2-2FEFECC25146}"/>
              </a:ext>
            </a:extLst>
          </p:cNvPr>
          <p:cNvSpPr txBox="1"/>
          <p:nvPr/>
        </p:nvSpPr>
        <p:spPr>
          <a:xfrm>
            <a:off x="8409686" y="4957572"/>
            <a:ext cx="4611370" cy="3800856"/>
          </a:xfrm>
          <a:prstGeom prst="rect">
            <a:avLst/>
          </a:prstGeom>
        </p:spPr>
        <p:txBody>
          <a:bodyPr vert="horz" lIns="91440" tIns="45720" rIns="91440" bIns="45720" rtlCol="0">
            <a:normAutofit/>
          </a:bodyPr>
          <a:lstStyle/>
          <a:p>
            <a:pPr>
              <a:spcAft>
                <a:spcPts val="600"/>
              </a:spcAft>
              <a:buSzPct val="70000"/>
            </a:pPr>
            <a:r>
              <a:rPr lang="en-US" sz="2400" i="1" dirty="0">
                <a:solidFill>
                  <a:schemeClr val="tx2"/>
                </a:solidFill>
                <a:latin typeface="Goudy Old Style" panose="02020502050305020303" pitchFamily="18" charset="77"/>
              </a:rPr>
              <a:t>Venus, Mercury, and Cupid</a:t>
            </a:r>
          </a:p>
          <a:p>
            <a:pPr>
              <a:spcAft>
                <a:spcPts val="600"/>
              </a:spcAft>
              <a:buSzPct val="70000"/>
            </a:pPr>
            <a:r>
              <a:rPr lang="en-US" sz="2400" dirty="0">
                <a:solidFill>
                  <a:schemeClr val="tx2"/>
                </a:solidFill>
                <a:latin typeface="Goudy Old Style" panose="02020502050305020303" pitchFamily="18" charset="77"/>
              </a:rPr>
              <a:t>or, </a:t>
            </a:r>
            <a:r>
              <a:rPr lang="en-US" sz="2400" i="1" dirty="0">
                <a:solidFill>
                  <a:schemeClr val="tx2"/>
                </a:solidFill>
                <a:latin typeface="Goudy Old Style" panose="02020502050305020303" pitchFamily="18" charset="77"/>
              </a:rPr>
              <a:t>The School of Love</a:t>
            </a:r>
          </a:p>
          <a:p>
            <a:pPr>
              <a:spcAft>
                <a:spcPts val="600"/>
              </a:spcAft>
              <a:buSzPct val="70000"/>
            </a:pPr>
            <a:r>
              <a:rPr lang="en-US" sz="2400" dirty="0">
                <a:solidFill>
                  <a:schemeClr val="tx2"/>
                </a:solidFill>
                <a:latin typeface="Goudy Old Style" panose="02020502050305020303" pitchFamily="18" charset="77"/>
              </a:rPr>
              <a:t>Correggio, c. 1525</a:t>
            </a:r>
          </a:p>
          <a:p>
            <a:pPr>
              <a:spcAft>
                <a:spcPts val="600"/>
              </a:spcAft>
              <a:buSzPct val="70000"/>
            </a:pPr>
            <a:r>
              <a:rPr lang="en-US" sz="2400" dirty="0">
                <a:solidFill>
                  <a:schemeClr val="tx2"/>
                </a:solidFill>
                <a:latin typeface="Goudy Old Style" panose="02020502050305020303" pitchFamily="18" charset="77"/>
              </a:rPr>
              <a:t>National Gallery, London</a:t>
            </a:r>
          </a:p>
        </p:txBody>
      </p:sp>
    </p:spTree>
    <p:extLst>
      <p:ext uri="{BB962C8B-B14F-4D97-AF65-F5344CB8AC3E}">
        <p14:creationId xmlns:p14="http://schemas.microsoft.com/office/powerpoint/2010/main" val="238568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5288573" y="1799831"/>
            <a:ext cx="6222998" cy="5387703"/>
          </a:xfrm>
          <a:prstGeom prst="rect">
            <a:avLst/>
          </a:prstGeom>
        </p:spPr>
        <p:txBody>
          <a:bodyPr vert="horz" lIns="91440" tIns="45720" rIns="91440" bIns="45720" rtlCol="0" anchor="t">
            <a:normAutofit/>
          </a:bodyPr>
          <a:lstStyle/>
          <a:p>
            <a:pPr>
              <a:spcAft>
                <a:spcPts val="600"/>
              </a:spcAft>
              <a:buSzPct val="70000"/>
            </a:pPr>
            <a:r>
              <a:rPr lang="en-US" dirty="0">
                <a:solidFill>
                  <a:schemeClr val="tx2"/>
                </a:solidFill>
                <a:latin typeface="+mj-lt"/>
              </a:rPr>
              <a:t>	A crystal, flawless beauty on the brows</a:t>
            </a:r>
          </a:p>
          <a:p>
            <a:pPr>
              <a:spcAft>
                <a:spcPts val="600"/>
              </a:spcAft>
              <a:buSzPct val="70000"/>
            </a:pPr>
            <a:r>
              <a:rPr lang="en-US" dirty="0">
                <a:solidFill>
                  <a:schemeClr val="tx2"/>
                </a:solidFill>
                <a:latin typeface="+mj-lt"/>
              </a:rPr>
              <a:t>	Where neither love nor time has conquered space</a:t>
            </a:r>
          </a:p>
          <a:p>
            <a:pPr>
              <a:spcAft>
                <a:spcPts val="600"/>
              </a:spcAft>
              <a:buSzPct val="70000"/>
            </a:pPr>
            <a:r>
              <a:rPr lang="en-US" dirty="0">
                <a:solidFill>
                  <a:schemeClr val="tx2"/>
                </a:solidFill>
                <a:latin typeface="+mj-lt"/>
              </a:rPr>
              <a:t>	On which to live; </a:t>
            </a:r>
            <a:r>
              <a:rPr lang="en-US" b="1" dirty="0">
                <a:solidFill>
                  <a:schemeClr val="tx2"/>
                </a:solidFill>
                <a:latin typeface="+mj-lt"/>
              </a:rPr>
              <a:t>her leftward smile endows</a:t>
            </a:r>
          </a:p>
          <a:p>
            <a:pPr>
              <a:spcAft>
                <a:spcPts val="600"/>
              </a:spcAft>
              <a:buSzPct val="70000"/>
            </a:pPr>
            <a:r>
              <a:rPr lang="en-US" b="1" dirty="0">
                <a:solidFill>
                  <a:schemeClr val="tx2"/>
                </a:solidFill>
                <a:latin typeface="+mj-lt"/>
              </a:rPr>
              <a:t>	The gazer with no tidings from the face;</a:t>
            </a:r>
          </a:p>
          <a:p>
            <a:pPr>
              <a:spcAft>
                <a:spcPts val="600"/>
              </a:spcAft>
              <a:buSzPct val="70000"/>
            </a:pPr>
            <a:r>
              <a:rPr lang="en-US" dirty="0">
                <a:solidFill>
                  <a:schemeClr val="tx2"/>
                </a:solidFill>
                <a:latin typeface="+mj-lt"/>
              </a:rPr>
              <a:t>About the clear mounds of the lip it winds with silvery pace</a:t>
            </a:r>
          </a:p>
          <a:p>
            <a:pPr>
              <a:spcAft>
                <a:spcPts val="600"/>
              </a:spcAft>
              <a:buSzPct val="70000"/>
            </a:pPr>
            <a:r>
              <a:rPr lang="en-US" dirty="0">
                <a:solidFill>
                  <a:schemeClr val="tx2"/>
                </a:solidFill>
                <a:latin typeface="+mj-lt"/>
              </a:rPr>
              <a:t>	And in the umber of her eyes it is a light</a:t>
            </a:r>
          </a:p>
          <a:p>
            <a:pPr>
              <a:spcAft>
                <a:spcPts val="600"/>
              </a:spcAft>
              <a:buSzPct val="70000"/>
            </a:pPr>
            <a:r>
              <a:rPr lang="en-US" dirty="0">
                <a:solidFill>
                  <a:schemeClr val="tx2"/>
                </a:solidFill>
                <a:latin typeface="+mj-lt"/>
              </a:rPr>
              <a:t>Chill as a glowworm’s when the moon embrowns an August night.</a:t>
            </a:r>
          </a:p>
          <a:p>
            <a:pPr algn="r">
              <a:spcAft>
                <a:spcPts val="600"/>
              </a:spcAft>
              <a:buSzPct val="70000"/>
            </a:pPr>
            <a:endParaRPr lang="en-US" dirty="0">
              <a:solidFill>
                <a:schemeClr val="tx2"/>
              </a:solidFill>
              <a:latin typeface="+mj-lt"/>
            </a:endParaRPr>
          </a:p>
          <a:p>
            <a:pPr algn="r">
              <a:spcAft>
                <a:spcPts val="600"/>
              </a:spcAft>
              <a:buSzPct val="70000"/>
            </a:pPr>
            <a:r>
              <a:rPr lang="en-US" dirty="0">
                <a:solidFill>
                  <a:schemeClr val="tx2"/>
                </a:solidFill>
                <a:latin typeface="+mj-lt"/>
              </a:rPr>
              <a:t>Michael Field, ‘A Portrait’, </a:t>
            </a:r>
            <a:r>
              <a:rPr lang="en-US" i="1" dirty="0">
                <a:solidFill>
                  <a:schemeClr val="tx2"/>
                </a:solidFill>
                <a:latin typeface="+mj-lt"/>
              </a:rPr>
              <a:t>Sight and Song </a:t>
            </a:r>
            <a:r>
              <a:rPr lang="en-US" dirty="0">
                <a:solidFill>
                  <a:schemeClr val="tx2"/>
                </a:solidFill>
                <a:latin typeface="+mj-lt"/>
              </a:rPr>
              <a:t>(1892)</a:t>
            </a:r>
          </a:p>
          <a:p>
            <a:pPr>
              <a:spcAft>
                <a:spcPts val="600"/>
              </a:spcAft>
              <a:buSzPct val="70000"/>
            </a:pPr>
            <a:endParaRPr lang="en-US" sz="2400" dirty="0">
              <a:solidFill>
                <a:schemeClr val="tx2"/>
              </a:solidFill>
              <a:latin typeface="+mj-lt"/>
            </a:endParaRPr>
          </a:p>
        </p:txBody>
      </p:sp>
      <p:pic>
        <p:nvPicPr>
          <p:cNvPr id="2" name="Picture 1" descr="Idealised Portrait of a Young Woman as Flora - Wikipedia">
            <a:extLst>
              <a:ext uri="{FF2B5EF4-FFF2-40B4-BE49-F238E27FC236}">
                <a16:creationId xmlns:a16="http://schemas.microsoft.com/office/drawing/2014/main" id="{CE5C7AF1-F0E3-D115-3E16-F264B1DBFD7D}"/>
              </a:ext>
            </a:extLst>
          </p:cNvPr>
          <p:cNvPicPr>
            <a:picLocks noChangeAspect="1"/>
          </p:cNvPicPr>
          <p:nvPr/>
        </p:nvPicPr>
        <p:blipFill>
          <a:blip r:embed="rId2"/>
          <a:stretch>
            <a:fillRect/>
          </a:stretch>
        </p:blipFill>
        <p:spPr>
          <a:xfrm>
            <a:off x="609600" y="687416"/>
            <a:ext cx="4673600" cy="5493327"/>
          </a:xfrm>
          <a:prstGeom prst="rect">
            <a:avLst/>
          </a:prstGeom>
        </p:spPr>
      </p:pic>
    </p:spTree>
    <p:extLst>
      <p:ext uri="{BB962C8B-B14F-4D97-AF65-F5344CB8AC3E}">
        <p14:creationId xmlns:p14="http://schemas.microsoft.com/office/powerpoint/2010/main" val="417925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457277" y="2276521"/>
            <a:ext cx="9486901" cy="3895679"/>
          </a:xfrm>
          <a:prstGeom prst="rect">
            <a:avLst/>
          </a:prstGeom>
        </p:spPr>
        <p:txBody>
          <a:bodyPr vert="horz" lIns="91440" tIns="45720" rIns="91440" bIns="45720" rtlCol="0">
            <a:normAutofit/>
          </a:bodyPr>
          <a:lstStyle/>
          <a:p>
            <a:pPr>
              <a:spcAft>
                <a:spcPts val="600"/>
              </a:spcAft>
              <a:buSzPct val="70000"/>
            </a:pPr>
            <a:r>
              <a:rPr lang="en-US" sz="3600" b="1" dirty="0">
                <a:solidFill>
                  <a:schemeClr val="tx2"/>
                </a:solidFill>
                <a:latin typeface="+mj-lt"/>
              </a:rPr>
              <a:t>ekphrasis</a:t>
            </a:r>
          </a:p>
          <a:p>
            <a:pPr>
              <a:spcAft>
                <a:spcPts val="600"/>
              </a:spcAft>
              <a:buSzPct val="70000"/>
            </a:pPr>
            <a:r>
              <a:rPr lang="en-US" sz="3200" b="1" dirty="0">
                <a:solidFill>
                  <a:schemeClr val="tx2"/>
                </a:solidFill>
                <a:latin typeface="+mj-lt"/>
              </a:rPr>
              <a:t>	</a:t>
            </a:r>
            <a:r>
              <a:rPr lang="en-US" sz="3200" i="1" dirty="0">
                <a:solidFill>
                  <a:schemeClr val="tx2"/>
                </a:solidFill>
                <a:latin typeface="+mj-lt"/>
              </a:rPr>
              <a:t>from Greek,</a:t>
            </a:r>
            <a:r>
              <a:rPr lang="en-US" sz="3200" dirty="0">
                <a:solidFill>
                  <a:schemeClr val="tx2"/>
                </a:solidFill>
                <a:latin typeface="+mj-lt"/>
              </a:rPr>
              <a:t> </a:t>
            </a:r>
            <a:r>
              <a:rPr lang="el-GR" sz="3200" dirty="0" err="1">
                <a:solidFill>
                  <a:schemeClr val="tx2"/>
                </a:solidFill>
                <a:latin typeface="+mj-lt"/>
              </a:rPr>
              <a:t>ἐκφράζειν</a:t>
            </a:r>
            <a:r>
              <a:rPr lang="en-GB" sz="3200" dirty="0">
                <a:solidFill>
                  <a:schemeClr val="tx2"/>
                </a:solidFill>
                <a:latin typeface="+mj-lt"/>
              </a:rPr>
              <a:t> </a:t>
            </a:r>
            <a:r>
              <a:rPr lang="en-US" sz="3200" dirty="0">
                <a:solidFill>
                  <a:schemeClr val="tx2"/>
                </a:solidFill>
                <a:latin typeface="+mj-lt"/>
              </a:rPr>
              <a:t>(to speak out)</a:t>
            </a:r>
            <a:endParaRPr lang="en-US" sz="3200" b="1" dirty="0">
              <a:solidFill>
                <a:schemeClr val="tx2"/>
              </a:solidFill>
              <a:latin typeface="+mj-lt"/>
            </a:endParaRPr>
          </a:p>
          <a:p>
            <a:pPr>
              <a:spcAft>
                <a:spcPts val="600"/>
              </a:spcAft>
              <a:buSzPct val="70000"/>
            </a:pPr>
            <a:endParaRPr lang="en-US" sz="3200" b="1" dirty="0">
              <a:solidFill>
                <a:schemeClr val="tx2"/>
              </a:solidFill>
              <a:latin typeface="+mj-lt"/>
            </a:endParaRPr>
          </a:p>
          <a:p>
            <a:pPr>
              <a:spcAft>
                <a:spcPts val="600"/>
              </a:spcAft>
              <a:buSzPct val="70000"/>
            </a:pPr>
            <a:r>
              <a:rPr lang="en-GB" sz="3200" dirty="0">
                <a:solidFill>
                  <a:schemeClr val="tx2"/>
                </a:solidFill>
                <a:latin typeface="+mj-lt"/>
              </a:rPr>
              <a:t>			</a:t>
            </a:r>
            <a:r>
              <a:rPr lang="el-GR" sz="3200" dirty="0" err="1">
                <a:solidFill>
                  <a:schemeClr val="tx2"/>
                </a:solidFill>
                <a:latin typeface="+mj-lt"/>
              </a:rPr>
              <a:t>ἐνέργειᾰ</a:t>
            </a:r>
            <a:r>
              <a:rPr lang="en-GB" sz="3200" dirty="0">
                <a:solidFill>
                  <a:schemeClr val="tx2"/>
                </a:solidFill>
                <a:latin typeface="+mj-lt"/>
              </a:rPr>
              <a:t> (vividness)</a:t>
            </a:r>
            <a:endParaRPr lang="en-US" sz="32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147022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4947138" y="681499"/>
            <a:ext cx="6559062" cy="5613794"/>
          </a:xfrm>
          <a:prstGeom prst="rect">
            <a:avLst/>
          </a:prstGeom>
        </p:spPr>
        <p:txBody>
          <a:bodyPr vert="horz" lIns="91440" tIns="45720" rIns="91440" bIns="45720" rtlCol="0">
            <a:normAutofit fontScale="77500" lnSpcReduction="20000"/>
          </a:bodyPr>
          <a:lstStyle/>
          <a:p>
            <a:pPr>
              <a:spcAft>
                <a:spcPts val="600"/>
              </a:spcAft>
              <a:buSzPct val="70000"/>
            </a:pPr>
            <a:r>
              <a:rPr lang="en-US" sz="2400" dirty="0">
                <a:solidFill>
                  <a:schemeClr val="tx2"/>
                </a:solidFill>
                <a:latin typeface="+mj-lt"/>
              </a:rPr>
              <a:t>Inscrutably serene the young god stands</a:t>
            </a:r>
          </a:p>
          <a:p>
            <a:pPr>
              <a:spcAft>
                <a:spcPts val="600"/>
              </a:spcAft>
              <a:buSzPct val="70000"/>
            </a:pPr>
            <a:r>
              <a:rPr lang="en-US" sz="2400" dirty="0">
                <a:solidFill>
                  <a:schemeClr val="tx2"/>
                </a:solidFill>
                <a:latin typeface="+mj-lt"/>
              </a:rPr>
              <a:t>In prescience inaccessible, his eyes</a:t>
            </a:r>
          </a:p>
          <a:p>
            <a:pPr>
              <a:spcAft>
                <a:spcPts val="600"/>
              </a:spcAft>
              <a:buSzPct val="70000"/>
            </a:pPr>
            <a:r>
              <a:rPr lang="en-US" sz="2400" dirty="0">
                <a:solidFill>
                  <a:schemeClr val="tx2"/>
                </a:solidFill>
                <a:latin typeface="+mj-lt"/>
              </a:rPr>
              <a:t>Bright with the fumes of mortal sacrifice,</a:t>
            </a:r>
          </a:p>
          <a:p>
            <a:pPr>
              <a:spcAft>
                <a:spcPts val="600"/>
              </a:spcAft>
              <a:buSzPct val="70000"/>
            </a:pPr>
            <a:r>
              <a:rPr lang="en-US" sz="2400" dirty="0">
                <a:solidFill>
                  <a:schemeClr val="tx2"/>
                </a:solidFill>
                <a:latin typeface="+mj-lt"/>
              </a:rPr>
              <a:t>The unfaltering lyre impatient for his hands.</a:t>
            </a:r>
          </a:p>
          <a:p>
            <a:pPr>
              <a:spcAft>
                <a:spcPts val="600"/>
              </a:spcAft>
              <a:buSzPct val="70000"/>
            </a:pPr>
            <a:r>
              <a:rPr lang="en-US" sz="2400" dirty="0">
                <a:solidFill>
                  <a:schemeClr val="tx2"/>
                </a:solidFill>
                <a:latin typeface="+mj-lt"/>
              </a:rPr>
              <a:t>Far valley-ward the mindless pasture-lands</a:t>
            </a:r>
          </a:p>
          <a:p>
            <a:pPr>
              <a:spcAft>
                <a:spcPts val="600"/>
              </a:spcAft>
              <a:buSzPct val="70000"/>
            </a:pPr>
            <a:r>
              <a:rPr lang="en-US" sz="2400" dirty="0">
                <a:solidFill>
                  <a:schemeClr val="tx2"/>
                </a:solidFill>
                <a:latin typeface="+mj-lt"/>
              </a:rPr>
              <a:t>Whose sheltered paths his worshippers despise</a:t>
            </a:r>
          </a:p>
          <a:p>
            <a:pPr>
              <a:spcAft>
                <a:spcPts val="600"/>
              </a:spcAft>
              <a:buSzPct val="70000"/>
            </a:pPr>
            <a:r>
              <a:rPr lang="en-US" sz="2400" dirty="0">
                <a:solidFill>
                  <a:schemeClr val="tx2"/>
                </a:solidFill>
                <a:latin typeface="+mj-lt"/>
              </a:rPr>
              <a:t>Slope to the small walled city where the wise </a:t>
            </a:r>
          </a:p>
          <a:p>
            <a:pPr>
              <a:spcAft>
                <a:spcPts val="600"/>
              </a:spcAft>
              <a:buSzPct val="70000"/>
            </a:pPr>
            <a:r>
              <a:rPr lang="en-US" sz="2400" dirty="0">
                <a:solidFill>
                  <a:schemeClr val="tx2"/>
                </a:solidFill>
                <a:latin typeface="+mj-lt"/>
              </a:rPr>
              <a:t>Move tranquilly within fulfilled demands; </a:t>
            </a:r>
          </a:p>
          <a:p>
            <a:pP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But on the hill-top, challenging the god, </a:t>
            </a:r>
          </a:p>
          <a:p>
            <a:pPr>
              <a:spcAft>
                <a:spcPts val="600"/>
              </a:spcAft>
              <a:buSzPct val="70000"/>
            </a:pPr>
            <a:r>
              <a:rPr lang="en-US" sz="2400" dirty="0">
                <a:solidFill>
                  <a:schemeClr val="tx2"/>
                </a:solidFill>
                <a:latin typeface="+mj-lt"/>
              </a:rPr>
              <a:t>Sits Marsyas, fluting his undaunted tune – </a:t>
            </a:r>
          </a:p>
          <a:p>
            <a:pPr>
              <a:spcAft>
                <a:spcPts val="600"/>
              </a:spcAft>
              <a:buSzPct val="70000"/>
            </a:pPr>
            <a:r>
              <a:rPr lang="en-US" sz="2400" dirty="0">
                <a:solidFill>
                  <a:schemeClr val="tx2"/>
                </a:solidFill>
                <a:latin typeface="+mj-lt"/>
              </a:rPr>
              <a:t>And smiling the god waits, foreseeing soon </a:t>
            </a:r>
          </a:p>
          <a:p>
            <a:pPr>
              <a:spcAft>
                <a:spcPts val="600"/>
              </a:spcAft>
              <a:buSzPct val="70000"/>
            </a:pPr>
            <a:r>
              <a:rPr lang="en-US" sz="2400" dirty="0">
                <a:solidFill>
                  <a:schemeClr val="tx2"/>
                </a:solidFill>
                <a:latin typeface="+mj-lt"/>
              </a:rPr>
              <a:t>The ultimate hour of him whose feet have trod </a:t>
            </a:r>
          </a:p>
          <a:p>
            <a:pPr>
              <a:spcAft>
                <a:spcPts val="600"/>
              </a:spcAft>
              <a:buSzPct val="70000"/>
            </a:pPr>
            <a:r>
              <a:rPr lang="en-US" sz="2400" dirty="0">
                <a:solidFill>
                  <a:schemeClr val="tx2"/>
                </a:solidFill>
                <a:latin typeface="+mj-lt"/>
              </a:rPr>
              <a:t>That perilous Eminence, his bloody swoon, </a:t>
            </a:r>
          </a:p>
          <a:p>
            <a:pPr>
              <a:spcAft>
                <a:spcPts val="600"/>
              </a:spcAft>
              <a:buSzPct val="70000"/>
            </a:pPr>
            <a:r>
              <a:rPr lang="en-US" sz="2400" dirty="0">
                <a:solidFill>
                  <a:schemeClr val="tx2"/>
                </a:solidFill>
                <a:latin typeface="+mj-lt"/>
              </a:rPr>
              <a:t>His end </a:t>
            </a:r>
            <a:r>
              <a:rPr lang="en-US" sz="2400" dirty="0" err="1">
                <a:solidFill>
                  <a:schemeClr val="tx2"/>
                </a:solidFill>
                <a:latin typeface="+mj-lt"/>
              </a:rPr>
              <a:t>unsorrowed</a:t>
            </a:r>
            <a:r>
              <a:rPr lang="en-US" sz="2400" dirty="0">
                <a:solidFill>
                  <a:schemeClr val="tx2"/>
                </a:solidFill>
                <a:latin typeface="+mj-lt"/>
              </a:rPr>
              <a:t> and untended sod.</a:t>
            </a:r>
          </a:p>
          <a:p>
            <a:pPr>
              <a:spcAft>
                <a:spcPts val="600"/>
              </a:spcAft>
              <a:buSzPct val="70000"/>
            </a:pPr>
            <a:endParaRPr lang="en-US" sz="2400" dirty="0">
              <a:solidFill>
                <a:schemeClr val="tx2"/>
              </a:solidFill>
              <a:latin typeface="+mj-lt"/>
            </a:endParaRPr>
          </a:p>
          <a:p>
            <a:pPr algn="r">
              <a:spcAft>
                <a:spcPts val="600"/>
              </a:spcAft>
              <a:buSzPct val="70000"/>
            </a:pPr>
            <a:r>
              <a:rPr lang="en-US" sz="2400" dirty="0">
                <a:solidFill>
                  <a:schemeClr val="tx2"/>
                </a:solidFill>
                <a:latin typeface="+mj-lt"/>
              </a:rPr>
              <a:t>Edith Wharton, ‘The “Apollo and Marsyas” of Perugino (In the Louvre)’ (c. 1890s)</a:t>
            </a:r>
          </a:p>
          <a:p>
            <a:pPr>
              <a:spcAft>
                <a:spcPts val="600"/>
              </a:spcAft>
              <a:buSzPct val="70000"/>
            </a:pPr>
            <a:endParaRPr lang="en-US" sz="2400" dirty="0">
              <a:solidFill>
                <a:schemeClr val="tx2"/>
              </a:solidFill>
              <a:latin typeface="+mj-lt"/>
            </a:endParaRPr>
          </a:p>
        </p:txBody>
      </p:sp>
      <p:pic>
        <p:nvPicPr>
          <p:cNvPr id="2" name="Picture 1" descr="Apollo and Daphnis - Wikipedia">
            <a:extLst>
              <a:ext uri="{FF2B5EF4-FFF2-40B4-BE49-F238E27FC236}">
                <a16:creationId xmlns:a16="http://schemas.microsoft.com/office/drawing/2014/main" id="{176FD5F8-EB6E-9353-B471-AA1F78DCDC8F}"/>
              </a:ext>
            </a:extLst>
          </p:cNvPr>
          <p:cNvPicPr>
            <a:picLocks noChangeAspect="1"/>
          </p:cNvPicPr>
          <p:nvPr/>
        </p:nvPicPr>
        <p:blipFill>
          <a:blip r:embed="rId2"/>
          <a:stretch>
            <a:fillRect/>
          </a:stretch>
        </p:blipFill>
        <p:spPr>
          <a:xfrm>
            <a:off x="680720" y="690372"/>
            <a:ext cx="4084320" cy="5487416"/>
          </a:xfrm>
          <a:prstGeom prst="rect">
            <a:avLst/>
          </a:prstGeom>
        </p:spPr>
      </p:pic>
    </p:spTree>
    <p:extLst>
      <p:ext uri="{BB962C8B-B14F-4D97-AF65-F5344CB8AC3E}">
        <p14:creationId xmlns:p14="http://schemas.microsoft.com/office/powerpoint/2010/main" val="1096584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028701" y="2794883"/>
            <a:ext cx="10134598" cy="6139543"/>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‘The ambivalence about ekphrasis … is grounded in our ambivalence about other people.’</a:t>
            </a:r>
          </a:p>
          <a:p>
            <a:pPr algn="r">
              <a:spcAft>
                <a:spcPts val="600"/>
              </a:spcAft>
              <a:buSzPct val="70000"/>
            </a:pPr>
            <a:r>
              <a:rPr lang="en-US" sz="2400" dirty="0">
                <a:solidFill>
                  <a:schemeClr val="tx2"/>
                </a:solidFill>
                <a:latin typeface="+mj-lt"/>
              </a:rPr>
              <a:t>W. J. T. Mitchell, ‘Ekphrasis and the Other’ (1992)</a:t>
            </a:r>
          </a:p>
          <a:p>
            <a:pPr algn="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165886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5380892" y="805958"/>
            <a:ext cx="6125308" cy="5709142"/>
          </a:xfrm>
          <a:prstGeom prst="rect">
            <a:avLst/>
          </a:prstGeom>
        </p:spPr>
        <p:txBody>
          <a:bodyPr vert="horz" lIns="91440" tIns="45720" rIns="91440" bIns="45720" rtlCol="0">
            <a:normAutofit fontScale="55000" lnSpcReduction="20000"/>
          </a:bodyPr>
          <a:lstStyle/>
          <a:p>
            <a:pPr>
              <a:spcAft>
                <a:spcPts val="600"/>
              </a:spcAft>
              <a:buSzPct val="70000"/>
            </a:pPr>
            <a:r>
              <a:rPr lang="en-US" sz="2400" dirty="0">
                <a:solidFill>
                  <a:schemeClr val="tx2"/>
                </a:solidFill>
                <a:latin typeface="+mj-lt"/>
              </a:rPr>
              <a:t>     He dances on a toe</a:t>
            </a:r>
          </a:p>
          <a:p>
            <a:pPr>
              <a:spcAft>
                <a:spcPts val="600"/>
              </a:spcAft>
              <a:buSzPct val="70000"/>
            </a:pPr>
            <a:r>
              <a:rPr lang="en-US" sz="2400" dirty="0">
                <a:solidFill>
                  <a:schemeClr val="tx2"/>
                </a:solidFill>
                <a:latin typeface="+mj-lt"/>
              </a:rPr>
              <a:t>     As light as Mercury’s:</a:t>
            </a:r>
          </a:p>
          <a:p>
            <a:pPr>
              <a:spcAft>
                <a:spcPts val="600"/>
              </a:spcAft>
              <a:buSzPct val="70000"/>
            </a:pPr>
            <a:r>
              <a:rPr lang="en-US" sz="2400" i="1" dirty="0">
                <a:solidFill>
                  <a:schemeClr val="tx2"/>
                </a:solidFill>
                <a:latin typeface="+mj-lt"/>
              </a:rPr>
              <a:t>Sweet herald, give thy message!</a:t>
            </a:r>
            <a:r>
              <a:rPr lang="en-US" sz="2400" dirty="0">
                <a:solidFill>
                  <a:schemeClr val="tx2"/>
                </a:solidFill>
                <a:latin typeface="+mj-lt"/>
              </a:rPr>
              <a:t> No,</a:t>
            </a:r>
          </a:p>
          <a:p>
            <a:pPr>
              <a:spcAft>
                <a:spcPts val="600"/>
              </a:spcAft>
              <a:buSzPct val="70000"/>
            </a:pPr>
            <a:r>
              <a:rPr lang="en-US" sz="2400" dirty="0">
                <a:solidFill>
                  <a:schemeClr val="tx2"/>
                </a:solidFill>
                <a:latin typeface="+mj-lt"/>
              </a:rPr>
              <a:t>He dances on; the world is his,</a:t>
            </a:r>
          </a:p>
          <a:p>
            <a:pPr>
              <a:spcAft>
                <a:spcPts val="600"/>
              </a:spcAft>
              <a:buSzPct val="70000"/>
            </a:pPr>
            <a:r>
              <a:rPr lang="en-US" sz="2400" dirty="0">
                <a:solidFill>
                  <a:schemeClr val="tx2"/>
                </a:solidFill>
                <a:latin typeface="+mj-lt"/>
              </a:rPr>
              <a:t>The sunshine and his wingy hat;</a:t>
            </a:r>
          </a:p>
          <a:p>
            <a:pPr>
              <a:spcAft>
                <a:spcPts val="600"/>
              </a:spcAft>
              <a:buSzPct val="70000"/>
            </a:pPr>
            <a:r>
              <a:rPr lang="en-US" sz="2400" dirty="0">
                <a:solidFill>
                  <a:schemeClr val="tx2"/>
                </a:solidFill>
                <a:latin typeface="+mj-lt"/>
              </a:rPr>
              <a:t>     His eyes are round</a:t>
            </a:r>
          </a:p>
          <a:p>
            <a:pPr>
              <a:spcAft>
                <a:spcPts val="600"/>
              </a:spcAft>
              <a:buSzPct val="70000"/>
            </a:pPr>
            <a:r>
              <a:rPr lang="en-US" sz="2400" dirty="0">
                <a:solidFill>
                  <a:schemeClr val="tx2"/>
                </a:solidFill>
                <a:latin typeface="+mj-lt"/>
              </a:rPr>
              <a:t>     Beneath the brim:</a:t>
            </a:r>
          </a:p>
          <a:p>
            <a:pPr>
              <a:spcAft>
                <a:spcPts val="600"/>
              </a:spcAft>
              <a:buSzPct val="70000"/>
            </a:pPr>
            <a:r>
              <a:rPr lang="en-US" sz="2400" dirty="0">
                <a:solidFill>
                  <a:schemeClr val="tx2"/>
                </a:solidFill>
                <a:latin typeface="+mj-lt"/>
              </a:rPr>
              <a:t>To merely dance where he is found</a:t>
            </a:r>
          </a:p>
          <a:p>
            <a:pPr>
              <a:spcAft>
                <a:spcPts val="600"/>
              </a:spcAft>
              <a:buSzPct val="70000"/>
            </a:pPr>
            <a:r>
              <a:rPr lang="en-US" sz="2400" dirty="0">
                <a:solidFill>
                  <a:schemeClr val="tx2"/>
                </a:solidFill>
                <a:latin typeface="+mj-lt"/>
              </a:rPr>
              <a:t>     Is fate to him</a:t>
            </a:r>
          </a:p>
          <a:p>
            <a:pPr>
              <a:spcAft>
                <a:spcPts val="600"/>
              </a:spcAft>
              <a:buSzPct val="70000"/>
            </a:pPr>
            <a:r>
              <a:rPr lang="en-US" sz="2400" dirty="0">
                <a:solidFill>
                  <a:schemeClr val="tx2"/>
                </a:solidFill>
                <a:latin typeface="+mj-lt"/>
              </a:rPr>
              <a:t>And he was born for that.</a:t>
            </a:r>
          </a:p>
          <a:p>
            <a:pP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     He dances in a cloak</a:t>
            </a:r>
          </a:p>
          <a:p>
            <a:pPr>
              <a:spcAft>
                <a:spcPts val="600"/>
              </a:spcAft>
              <a:buSzPct val="70000"/>
            </a:pPr>
            <a:r>
              <a:rPr lang="en-US" sz="2400" dirty="0">
                <a:solidFill>
                  <a:schemeClr val="tx2"/>
                </a:solidFill>
                <a:latin typeface="+mj-lt"/>
              </a:rPr>
              <a:t>     Of vermeil and of blue:</a:t>
            </a:r>
          </a:p>
          <a:p>
            <a:pPr>
              <a:spcAft>
                <a:spcPts val="600"/>
              </a:spcAft>
              <a:buSzPct val="70000"/>
            </a:pPr>
            <a:r>
              <a:rPr lang="en-US" sz="2400" i="1" dirty="0">
                <a:solidFill>
                  <a:schemeClr val="tx2"/>
                </a:solidFill>
                <a:latin typeface="+mj-lt"/>
              </a:rPr>
              <a:t>Gay youngster, underneath the oak,</a:t>
            </a:r>
          </a:p>
          <a:p>
            <a:pPr>
              <a:spcAft>
                <a:spcPts val="600"/>
              </a:spcAft>
              <a:buSzPct val="70000"/>
            </a:pPr>
            <a:r>
              <a:rPr lang="en-US" sz="2400" i="1" dirty="0">
                <a:solidFill>
                  <a:schemeClr val="tx2"/>
                </a:solidFill>
                <a:latin typeface="+mj-lt"/>
              </a:rPr>
              <a:t>Come, laugh and love! </a:t>
            </a:r>
            <a:r>
              <a:rPr lang="en-US" sz="2400" dirty="0">
                <a:solidFill>
                  <a:schemeClr val="tx2"/>
                </a:solidFill>
                <a:latin typeface="+mj-lt"/>
              </a:rPr>
              <a:t>In vain we woo;</a:t>
            </a:r>
          </a:p>
          <a:p>
            <a:pPr>
              <a:spcAft>
                <a:spcPts val="600"/>
              </a:spcAft>
              <a:buSzPct val="70000"/>
            </a:pPr>
            <a:r>
              <a:rPr lang="en-US" sz="2400" dirty="0">
                <a:solidFill>
                  <a:schemeClr val="tx2"/>
                </a:solidFill>
                <a:latin typeface="+mj-lt"/>
              </a:rPr>
              <a:t>He is a human butterfly;--</a:t>
            </a:r>
          </a:p>
          <a:p>
            <a:pPr>
              <a:spcAft>
                <a:spcPts val="600"/>
              </a:spcAft>
              <a:buSzPct val="70000"/>
            </a:pPr>
            <a:r>
              <a:rPr lang="en-US" sz="2400" dirty="0">
                <a:solidFill>
                  <a:schemeClr val="tx2"/>
                </a:solidFill>
                <a:latin typeface="+mj-lt"/>
              </a:rPr>
              <a:t>     No soul, no kiss,</a:t>
            </a:r>
          </a:p>
          <a:p>
            <a:pPr>
              <a:spcAft>
                <a:spcPts val="600"/>
              </a:spcAft>
              <a:buSzPct val="70000"/>
            </a:pPr>
            <a:r>
              <a:rPr lang="en-US" sz="2400" dirty="0">
                <a:solidFill>
                  <a:schemeClr val="tx2"/>
                </a:solidFill>
                <a:latin typeface="+mj-lt"/>
              </a:rPr>
              <a:t>     No glance nor joy!</a:t>
            </a:r>
          </a:p>
          <a:p>
            <a:pPr>
              <a:spcAft>
                <a:spcPts val="600"/>
              </a:spcAft>
              <a:buSzPct val="70000"/>
            </a:pPr>
            <a:r>
              <a:rPr lang="en-US" sz="2400" dirty="0">
                <a:solidFill>
                  <a:schemeClr val="tx2"/>
                </a:solidFill>
                <a:latin typeface="+mj-lt"/>
              </a:rPr>
              <a:t>Though old enough for manhood’s bliss,</a:t>
            </a:r>
          </a:p>
          <a:p>
            <a:pPr>
              <a:spcAft>
                <a:spcPts val="600"/>
              </a:spcAft>
              <a:buSzPct val="70000"/>
            </a:pPr>
            <a:r>
              <a:rPr lang="en-US" sz="2400" dirty="0">
                <a:solidFill>
                  <a:schemeClr val="tx2"/>
                </a:solidFill>
                <a:latin typeface="+mj-lt"/>
              </a:rPr>
              <a:t>     He is a boy,</a:t>
            </a:r>
          </a:p>
          <a:p>
            <a:pPr>
              <a:spcAft>
                <a:spcPts val="600"/>
              </a:spcAft>
              <a:buSzPct val="70000"/>
            </a:pPr>
            <a:r>
              <a:rPr lang="en-US" sz="2400" dirty="0">
                <a:solidFill>
                  <a:schemeClr val="tx2"/>
                </a:solidFill>
                <a:latin typeface="+mj-lt"/>
              </a:rPr>
              <a:t>Who dances and must die. </a:t>
            </a:r>
          </a:p>
          <a:p>
            <a:pPr algn="r">
              <a:spcAft>
                <a:spcPts val="600"/>
              </a:spcAft>
              <a:buSzPct val="70000"/>
            </a:pPr>
            <a:r>
              <a:rPr lang="en-US" sz="2400" dirty="0">
                <a:solidFill>
                  <a:schemeClr val="tx2"/>
                </a:solidFill>
                <a:latin typeface="+mj-lt"/>
              </a:rPr>
              <a:t>Michael Field, ‘</a:t>
            </a:r>
            <a:r>
              <a:rPr lang="en-US" sz="2400" dirty="0" err="1">
                <a:solidFill>
                  <a:schemeClr val="tx2"/>
                </a:solidFill>
                <a:latin typeface="+mj-lt"/>
              </a:rPr>
              <a:t>L’Indifférent</a:t>
            </a:r>
            <a:r>
              <a:rPr lang="en-US" sz="2400" dirty="0">
                <a:solidFill>
                  <a:schemeClr val="tx2"/>
                </a:solidFill>
                <a:latin typeface="+mj-lt"/>
              </a:rPr>
              <a:t>’, </a:t>
            </a:r>
            <a:r>
              <a:rPr lang="en-US" sz="2400" i="1" dirty="0">
                <a:solidFill>
                  <a:schemeClr val="tx2"/>
                </a:solidFill>
                <a:latin typeface="+mj-lt"/>
              </a:rPr>
              <a:t>Sight and Song </a:t>
            </a:r>
            <a:r>
              <a:rPr lang="en-US" sz="2400" dirty="0">
                <a:solidFill>
                  <a:schemeClr val="tx2"/>
                </a:solidFill>
                <a:latin typeface="+mj-lt"/>
              </a:rPr>
              <a:t>(1892)</a:t>
            </a:r>
          </a:p>
          <a:p>
            <a:pPr>
              <a:spcAft>
                <a:spcPts val="600"/>
              </a:spcAft>
              <a:buSzPct val="70000"/>
            </a:pPr>
            <a:endParaRPr lang="en-US" sz="2400" dirty="0">
              <a:solidFill>
                <a:schemeClr val="tx2"/>
              </a:solidFill>
              <a:latin typeface="+mj-lt"/>
            </a:endParaRPr>
          </a:p>
        </p:txBody>
      </p:sp>
      <p:pic>
        <p:nvPicPr>
          <p:cNvPr id="4106" name="Picture 10" descr="L'Indifférent | Michael Field">
            <a:extLst>
              <a:ext uri="{FF2B5EF4-FFF2-40B4-BE49-F238E27FC236}">
                <a16:creationId xmlns:a16="http://schemas.microsoft.com/office/drawing/2014/main" id="{8DD531E0-9B91-14AF-438F-F982D1BD3D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7" t="3333" r="2749" b="2667"/>
          <a:stretch/>
        </p:blipFill>
        <p:spPr bwMode="auto">
          <a:xfrm>
            <a:off x="685800" y="685800"/>
            <a:ext cx="4085617"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391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028701" y="2396298"/>
            <a:ext cx="10134598" cy="6139543"/>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‘there exist in experience no such abstractions as aesthetic attention or aesthetic enjoyment, but merely very various states of our whole being which express themselves, among other results, in various degrees and qualities of responsiveness to works of art’</a:t>
            </a:r>
          </a:p>
          <a:p>
            <a:pPr>
              <a:spcAft>
                <a:spcPts val="600"/>
              </a:spcAft>
              <a:buSzPct val="70000"/>
            </a:pPr>
            <a:endParaRPr lang="en-US" sz="2400" dirty="0">
              <a:solidFill>
                <a:schemeClr val="tx2"/>
              </a:solidFill>
              <a:latin typeface="+mj-lt"/>
            </a:endParaRPr>
          </a:p>
          <a:p>
            <a:pPr algn="r">
              <a:spcAft>
                <a:spcPts val="600"/>
              </a:spcAft>
              <a:buSzPct val="70000"/>
            </a:pPr>
            <a:r>
              <a:rPr lang="en-US" sz="2400" dirty="0">
                <a:solidFill>
                  <a:schemeClr val="tx2"/>
                </a:solidFill>
                <a:latin typeface="+mj-lt"/>
              </a:rPr>
              <a:t>Vernon Lee, </a:t>
            </a:r>
            <a:r>
              <a:rPr lang="en-US" sz="2400" dirty="0" err="1">
                <a:solidFill>
                  <a:schemeClr val="tx2"/>
                </a:solidFill>
                <a:latin typeface="+mj-lt"/>
              </a:rPr>
              <a:t>Æsthetic</a:t>
            </a:r>
            <a:r>
              <a:rPr lang="en-US" sz="2400" dirty="0">
                <a:solidFill>
                  <a:schemeClr val="tx2"/>
                </a:solidFill>
                <a:latin typeface="+mj-lt"/>
              </a:rPr>
              <a:t> Responsiveness, its Variations and Accompaniments (1912) </a:t>
            </a: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1662847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528997" y="2330970"/>
            <a:ext cx="9694265" cy="5655038"/>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 What men or gods are these? What maidens loth?</a:t>
            </a:r>
          </a:p>
          <a:p>
            <a:pPr>
              <a:spcAft>
                <a:spcPts val="600"/>
              </a:spcAft>
              <a:buSzPct val="70000"/>
            </a:pPr>
            <a:r>
              <a:rPr lang="en-US" sz="2400" dirty="0">
                <a:solidFill>
                  <a:schemeClr val="tx2"/>
                </a:solidFill>
                <a:latin typeface="+mj-lt"/>
              </a:rPr>
              <a:t>What mad pursuit? What struggle to escape?</a:t>
            </a:r>
          </a:p>
          <a:p>
            <a:pPr>
              <a:spcAft>
                <a:spcPts val="600"/>
              </a:spcAft>
              <a:buSzPct val="70000"/>
            </a:pPr>
            <a:r>
              <a:rPr lang="en-US" sz="2400" dirty="0">
                <a:solidFill>
                  <a:schemeClr val="tx2"/>
                </a:solidFill>
                <a:latin typeface="+mj-lt"/>
              </a:rPr>
              <a:t>	What pipes and timbrels? What wild ecstasy?</a:t>
            </a:r>
          </a:p>
          <a:p>
            <a:pPr algn="r">
              <a:spcAft>
                <a:spcPts val="600"/>
              </a:spcAft>
              <a:buSzPct val="70000"/>
            </a:pPr>
            <a:endParaRPr lang="en-US" sz="2400" dirty="0">
              <a:solidFill>
                <a:schemeClr val="tx2"/>
              </a:solidFill>
              <a:latin typeface="+mj-lt"/>
            </a:endParaRPr>
          </a:p>
          <a:p>
            <a:pPr algn="r">
              <a:spcAft>
                <a:spcPts val="600"/>
              </a:spcAft>
              <a:buSzPct val="70000"/>
            </a:pPr>
            <a:r>
              <a:rPr lang="en-US" sz="2400" dirty="0">
                <a:solidFill>
                  <a:schemeClr val="tx2"/>
                </a:solidFill>
                <a:latin typeface="+mj-lt"/>
              </a:rPr>
              <a:t>John Keats, ‘Ode on a Grecian Urn’ (1819)</a:t>
            </a:r>
          </a:p>
          <a:p>
            <a:pPr algn="r">
              <a:spcAft>
                <a:spcPts val="600"/>
              </a:spcAft>
              <a:buSzPct val="70000"/>
            </a:pPr>
            <a:endParaRPr lang="en-US" sz="2400" dirty="0">
              <a:solidFill>
                <a:schemeClr val="tx2"/>
              </a:solidFill>
              <a:latin typeface="+mj-lt"/>
            </a:endParaRPr>
          </a:p>
          <a:p>
            <a:pPr algn="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3356847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394086" y="1545862"/>
            <a:ext cx="9694265" cy="5655038"/>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‘You know, Phaedrus, that’s the strange thing about writing, which makes it</a:t>
            </a:r>
          </a:p>
          <a:p>
            <a:pPr>
              <a:spcAft>
                <a:spcPts val="600"/>
              </a:spcAft>
              <a:buSzPct val="70000"/>
            </a:pPr>
            <a:r>
              <a:rPr lang="en-US" sz="2400" dirty="0">
                <a:solidFill>
                  <a:schemeClr val="tx2"/>
                </a:solidFill>
                <a:latin typeface="+mj-lt"/>
              </a:rPr>
              <a:t>truly analogous to painting. The painter’s products stand before us as</a:t>
            </a:r>
          </a:p>
          <a:p>
            <a:pPr>
              <a:spcAft>
                <a:spcPts val="600"/>
              </a:spcAft>
              <a:buSzPct val="70000"/>
            </a:pPr>
            <a:r>
              <a:rPr lang="en-US" sz="2400" dirty="0">
                <a:solidFill>
                  <a:schemeClr val="tx2"/>
                </a:solidFill>
                <a:latin typeface="+mj-lt"/>
              </a:rPr>
              <a:t>though they were alive, but if you question them, they maintain a most</a:t>
            </a:r>
          </a:p>
          <a:p>
            <a:pPr>
              <a:spcAft>
                <a:spcPts val="600"/>
              </a:spcAft>
              <a:buSzPct val="70000"/>
            </a:pPr>
            <a:r>
              <a:rPr lang="en-US" sz="2400" dirty="0">
                <a:solidFill>
                  <a:schemeClr val="tx2"/>
                </a:solidFill>
                <a:latin typeface="+mj-lt"/>
              </a:rPr>
              <a:t>majestic silence. It is the same with written words; they seem to talk to you</a:t>
            </a:r>
          </a:p>
          <a:p>
            <a:pPr>
              <a:spcAft>
                <a:spcPts val="600"/>
              </a:spcAft>
              <a:buSzPct val="70000"/>
            </a:pPr>
            <a:r>
              <a:rPr lang="en-US" sz="2400" dirty="0">
                <a:solidFill>
                  <a:schemeClr val="tx2"/>
                </a:solidFill>
                <a:latin typeface="+mj-lt"/>
              </a:rPr>
              <a:t>as though they were intelligent, but if you ask them anything about what</a:t>
            </a:r>
          </a:p>
          <a:p>
            <a:pPr>
              <a:spcAft>
                <a:spcPts val="600"/>
              </a:spcAft>
              <a:buSzPct val="70000"/>
            </a:pPr>
            <a:r>
              <a:rPr lang="en-US" sz="2400" dirty="0">
                <a:solidFill>
                  <a:schemeClr val="tx2"/>
                </a:solidFill>
                <a:latin typeface="+mj-lt"/>
              </a:rPr>
              <a:t>they say, from a desire to be instructed, they go on telling you just the same</a:t>
            </a:r>
          </a:p>
          <a:p>
            <a:pPr>
              <a:spcAft>
                <a:spcPts val="600"/>
              </a:spcAft>
              <a:buSzPct val="70000"/>
            </a:pPr>
            <a:r>
              <a:rPr lang="en-US" sz="2400" dirty="0">
                <a:solidFill>
                  <a:schemeClr val="tx2"/>
                </a:solidFill>
                <a:latin typeface="+mj-lt"/>
              </a:rPr>
              <a:t>thing forever.’</a:t>
            </a:r>
          </a:p>
          <a:p>
            <a:pPr algn="r">
              <a:spcAft>
                <a:spcPts val="600"/>
              </a:spcAft>
              <a:buSzPct val="70000"/>
            </a:pPr>
            <a:endParaRPr lang="en-US" sz="2400" dirty="0">
              <a:solidFill>
                <a:schemeClr val="tx2"/>
              </a:solidFill>
              <a:latin typeface="+mj-lt"/>
            </a:endParaRPr>
          </a:p>
          <a:p>
            <a:pPr algn="r">
              <a:spcAft>
                <a:spcPts val="600"/>
              </a:spcAft>
              <a:buSzPct val="70000"/>
            </a:pPr>
            <a:r>
              <a:rPr lang="en-US" sz="2400" dirty="0">
                <a:solidFill>
                  <a:schemeClr val="tx2"/>
                </a:solidFill>
                <a:latin typeface="+mj-lt"/>
              </a:rPr>
              <a:t>Plato, </a:t>
            </a:r>
            <a:r>
              <a:rPr lang="en-US" sz="2400" i="1" dirty="0">
                <a:solidFill>
                  <a:schemeClr val="tx2"/>
                </a:solidFill>
                <a:latin typeface="+mj-lt"/>
              </a:rPr>
              <a:t>Phaedrus </a:t>
            </a:r>
            <a:r>
              <a:rPr lang="en-US" sz="2400" dirty="0">
                <a:solidFill>
                  <a:schemeClr val="tx2"/>
                </a:solidFill>
                <a:latin typeface="+mj-lt"/>
              </a:rPr>
              <a:t>(4</a:t>
            </a:r>
            <a:r>
              <a:rPr lang="en-US" sz="2400" baseline="30000" dirty="0">
                <a:solidFill>
                  <a:schemeClr val="tx2"/>
                </a:solidFill>
                <a:latin typeface="+mj-lt"/>
              </a:rPr>
              <a:t>th</a:t>
            </a:r>
            <a:r>
              <a:rPr lang="en-US" sz="2400" dirty="0">
                <a:solidFill>
                  <a:schemeClr val="tx2"/>
                </a:solidFill>
                <a:latin typeface="+mj-lt"/>
              </a:rPr>
              <a:t> century BC), tr. R. </a:t>
            </a:r>
            <a:r>
              <a:rPr lang="en-US" sz="2400" dirty="0" err="1">
                <a:solidFill>
                  <a:schemeClr val="tx2"/>
                </a:solidFill>
                <a:latin typeface="+mj-lt"/>
              </a:rPr>
              <a:t>Hackforth</a:t>
            </a:r>
            <a:endParaRPr lang="en-US" sz="2400" dirty="0">
              <a:solidFill>
                <a:schemeClr val="tx2"/>
              </a:solidFill>
              <a:latin typeface="+mj-lt"/>
            </a:endParaRPr>
          </a:p>
          <a:p>
            <a:pPr algn="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1162577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422661" y="1888762"/>
            <a:ext cx="9694265" cy="5655038"/>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‘the very word mystery has its origins in the idea of silence’</a:t>
            </a:r>
          </a:p>
          <a:p>
            <a:pPr algn="r">
              <a:spcAft>
                <a:spcPts val="600"/>
              </a:spcAft>
              <a:buSzPct val="70000"/>
            </a:pPr>
            <a:r>
              <a:rPr lang="en-US" sz="2400" dirty="0">
                <a:solidFill>
                  <a:schemeClr val="tx2"/>
                </a:solidFill>
                <a:latin typeface="+mj-lt"/>
              </a:rPr>
              <a:t>Walter Pater, ‘The Myth of Demeter and Persephone’ (1876)</a:t>
            </a:r>
          </a:p>
          <a:p>
            <a:pPr algn="r">
              <a:spcAft>
                <a:spcPts val="600"/>
              </a:spcAft>
              <a:buSzPct val="70000"/>
            </a:pPr>
            <a:endParaRPr lang="en-US" sz="2400" dirty="0">
              <a:solidFill>
                <a:schemeClr val="tx2"/>
              </a:solidFill>
              <a:latin typeface="+mj-lt"/>
            </a:endParaRPr>
          </a:p>
          <a:p>
            <a:pPr algn="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		Latin, </a:t>
            </a:r>
            <a:r>
              <a:rPr lang="en-US" sz="2400" i="1" dirty="0" err="1">
                <a:solidFill>
                  <a:schemeClr val="tx2"/>
                </a:solidFill>
                <a:latin typeface="+mj-lt"/>
              </a:rPr>
              <a:t>mysterium</a:t>
            </a:r>
            <a:r>
              <a:rPr lang="en-US" sz="2400" i="1" dirty="0">
                <a:solidFill>
                  <a:schemeClr val="tx2"/>
                </a:solidFill>
                <a:latin typeface="+mj-lt"/>
              </a:rPr>
              <a:t> </a:t>
            </a:r>
            <a:r>
              <a:rPr lang="en-US" sz="2400" dirty="0">
                <a:solidFill>
                  <a:schemeClr val="tx2"/>
                </a:solidFill>
                <a:latin typeface="+mj-lt"/>
              </a:rPr>
              <a:t>(secret)</a:t>
            </a:r>
          </a:p>
          <a:p>
            <a:pPr>
              <a:spcAft>
                <a:spcPts val="600"/>
              </a:spcAft>
              <a:buSzPct val="70000"/>
            </a:pPr>
            <a:r>
              <a:rPr lang="en-US" sz="2400" dirty="0">
                <a:solidFill>
                  <a:schemeClr val="tx2"/>
                </a:solidFill>
                <a:latin typeface="+mj-lt"/>
              </a:rPr>
              <a:t>		Greek, </a:t>
            </a:r>
            <a:r>
              <a:rPr lang="el-GR" sz="2400" dirty="0">
                <a:solidFill>
                  <a:schemeClr val="tx2"/>
                </a:solidFill>
                <a:latin typeface="+mj-lt"/>
              </a:rPr>
              <a:t>μύστης</a:t>
            </a:r>
            <a:r>
              <a:rPr lang="en-GB" sz="2400" dirty="0">
                <a:solidFill>
                  <a:schemeClr val="tx2"/>
                </a:solidFill>
                <a:latin typeface="+mj-lt"/>
              </a:rPr>
              <a:t> (initiate)</a:t>
            </a:r>
          </a:p>
          <a:p>
            <a:pPr>
              <a:spcAft>
                <a:spcPts val="600"/>
              </a:spcAft>
              <a:buSzPct val="70000"/>
            </a:pPr>
            <a:r>
              <a:rPr lang="en-GB" sz="2400" dirty="0">
                <a:solidFill>
                  <a:schemeClr val="tx2"/>
                </a:solidFill>
                <a:latin typeface="+mj-lt"/>
              </a:rPr>
              <a:t>		Greek, </a:t>
            </a:r>
            <a:r>
              <a:rPr lang="el-GR" sz="2400" dirty="0" err="1">
                <a:solidFill>
                  <a:schemeClr val="tx2"/>
                </a:solidFill>
                <a:latin typeface="+mj-lt"/>
              </a:rPr>
              <a:t>μῡ́ω</a:t>
            </a:r>
            <a:r>
              <a:rPr lang="en-GB" sz="2400" dirty="0">
                <a:solidFill>
                  <a:schemeClr val="tx2"/>
                </a:solidFill>
                <a:latin typeface="+mj-lt"/>
              </a:rPr>
              <a:t> (to shut)</a:t>
            </a:r>
            <a:endParaRPr lang="en-US" sz="2400" dirty="0">
              <a:solidFill>
                <a:schemeClr val="tx2"/>
              </a:solidFill>
              <a:latin typeface="+mj-lt"/>
            </a:endParaRPr>
          </a:p>
        </p:txBody>
      </p:sp>
    </p:spTree>
    <p:extLst>
      <p:ext uri="{BB962C8B-B14F-4D97-AF65-F5344CB8AC3E}">
        <p14:creationId xmlns:p14="http://schemas.microsoft.com/office/powerpoint/2010/main" val="496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5545450" y="2331386"/>
            <a:ext cx="5960750" cy="3109294"/>
          </a:xfrm>
          <a:prstGeom prst="rect">
            <a:avLst/>
          </a:prstGeom>
        </p:spPr>
        <p:txBody>
          <a:bodyPr vert="horz" lIns="91440" tIns="45720" rIns="91440" bIns="45720" rtlCol="0">
            <a:normAutofit fontScale="92500"/>
          </a:bodyPr>
          <a:lstStyle/>
          <a:p>
            <a:pPr>
              <a:spcAft>
                <a:spcPts val="600"/>
              </a:spcAft>
              <a:buSzPct val="70000"/>
            </a:pPr>
            <a:r>
              <a:rPr lang="en-US" sz="2400" dirty="0">
                <a:solidFill>
                  <a:schemeClr val="tx2"/>
                </a:solidFill>
                <a:latin typeface="+mj-lt"/>
              </a:rPr>
              <a:t>		What mystery here is read</a:t>
            </a:r>
          </a:p>
          <a:p>
            <a:pPr>
              <a:spcAft>
                <a:spcPts val="600"/>
              </a:spcAft>
              <a:buSzPct val="70000"/>
            </a:pPr>
            <a:r>
              <a:rPr lang="en-US" sz="2400" dirty="0">
                <a:solidFill>
                  <a:schemeClr val="tx2"/>
                </a:solidFill>
                <a:latin typeface="+mj-lt"/>
              </a:rPr>
              <a:t>Of homage or of hope? But how command</a:t>
            </a:r>
          </a:p>
          <a:p>
            <a:pPr>
              <a:spcAft>
                <a:spcPts val="600"/>
              </a:spcAft>
              <a:buSzPct val="70000"/>
            </a:pPr>
            <a:r>
              <a:rPr lang="en-US" sz="2400" dirty="0">
                <a:solidFill>
                  <a:schemeClr val="tx2"/>
                </a:solidFill>
                <a:latin typeface="+mj-lt"/>
              </a:rPr>
              <a:t>    Dead Springs to answer? And how question here</a:t>
            </a:r>
          </a:p>
          <a:p>
            <a:pPr>
              <a:spcAft>
                <a:spcPts val="600"/>
              </a:spcAft>
              <a:buSzPct val="70000"/>
            </a:pPr>
            <a:r>
              <a:rPr lang="en-US" sz="2400" dirty="0">
                <a:solidFill>
                  <a:schemeClr val="tx2"/>
                </a:solidFill>
                <a:latin typeface="+mj-lt"/>
              </a:rPr>
              <a:t>    These mummers of that wind-withered New-year?</a:t>
            </a:r>
          </a:p>
          <a:p>
            <a:pPr>
              <a:spcAft>
                <a:spcPts val="600"/>
              </a:spcAft>
              <a:buSzPct val="70000"/>
            </a:pPr>
            <a:endParaRPr lang="en-US" sz="2400" dirty="0">
              <a:solidFill>
                <a:schemeClr val="tx2"/>
              </a:solidFill>
              <a:latin typeface="+mj-lt"/>
            </a:endParaRPr>
          </a:p>
          <a:p>
            <a:pPr algn="r">
              <a:spcAft>
                <a:spcPts val="600"/>
              </a:spcAft>
              <a:buSzPct val="70000"/>
            </a:pPr>
            <a:r>
              <a:rPr lang="en-US" sz="2400" dirty="0">
                <a:solidFill>
                  <a:schemeClr val="tx2"/>
                </a:solidFill>
                <a:latin typeface="+mj-lt"/>
              </a:rPr>
              <a:t>Dante Gabriel Rossetti, ‘For Spring, by Sandro Botticelli (In the Accademia of Florence)’ (1881)</a:t>
            </a:r>
          </a:p>
          <a:p>
            <a:pPr algn="r">
              <a:spcAft>
                <a:spcPts val="600"/>
              </a:spcAft>
              <a:buSzPct val="70000"/>
            </a:pPr>
            <a:endParaRPr lang="en-US" sz="2400" dirty="0">
              <a:solidFill>
                <a:schemeClr val="tx2"/>
              </a:solidFill>
              <a:latin typeface="+mj-lt"/>
            </a:endParaRPr>
          </a:p>
          <a:p>
            <a:pPr>
              <a:spcAft>
                <a:spcPts val="600"/>
              </a:spcAft>
              <a:buSzPct val="70000"/>
            </a:pPr>
            <a:endParaRPr lang="en-US" sz="2400" dirty="0">
              <a:solidFill>
                <a:schemeClr val="tx2"/>
              </a:solidFill>
              <a:latin typeface="+mj-lt"/>
            </a:endParaRPr>
          </a:p>
        </p:txBody>
      </p:sp>
      <p:pic>
        <p:nvPicPr>
          <p:cNvPr id="2050" name="Picture 2" descr="Primavera (Botticelli) - Wikipedia">
            <a:extLst>
              <a:ext uri="{FF2B5EF4-FFF2-40B4-BE49-F238E27FC236}">
                <a16:creationId xmlns:a16="http://schemas.microsoft.com/office/drawing/2014/main" id="{37589C33-2D66-D131-3513-748892ABA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07" r="26204"/>
          <a:stretch/>
        </p:blipFill>
        <p:spPr bwMode="auto">
          <a:xfrm>
            <a:off x="685800" y="685800"/>
            <a:ext cx="485965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079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9D47F6-88FA-D2A4-50A2-2FEFECC25146}"/>
              </a:ext>
            </a:extLst>
          </p:cNvPr>
          <p:cNvSpPr txBox="1"/>
          <p:nvPr/>
        </p:nvSpPr>
        <p:spPr>
          <a:xfrm>
            <a:off x="8210180" y="5070812"/>
            <a:ext cx="4611370" cy="3800856"/>
          </a:xfrm>
          <a:prstGeom prst="rect">
            <a:avLst/>
          </a:prstGeom>
        </p:spPr>
        <p:txBody>
          <a:bodyPr vert="horz" lIns="91440" tIns="45720" rIns="91440" bIns="45720" rtlCol="0">
            <a:normAutofit/>
          </a:bodyPr>
          <a:lstStyle/>
          <a:p>
            <a:pPr>
              <a:spcAft>
                <a:spcPts val="600"/>
              </a:spcAft>
              <a:buSzPct val="70000"/>
            </a:pPr>
            <a:r>
              <a:rPr lang="en-US" sz="2400" i="1" dirty="0">
                <a:solidFill>
                  <a:schemeClr val="tx2"/>
                </a:solidFill>
                <a:latin typeface="Goudy Old Style" panose="02020502050305020303" pitchFamily="18" charset="77"/>
              </a:rPr>
              <a:t>Proserpine </a:t>
            </a:r>
            <a:r>
              <a:rPr lang="en-US" sz="2400" dirty="0">
                <a:solidFill>
                  <a:schemeClr val="tx2"/>
                </a:solidFill>
                <a:latin typeface="Goudy Old Style" panose="02020502050305020303" pitchFamily="18" charset="77"/>
              </a:rPr>
              <a:t>(1871)</a:t>
            </a:r>
            <a:endParaRPr lang="en-US" sz="2400" i="1" dirty="0">
              <a:solidFill>
                <a:schemeClr val="tx2"/>
              </a:solidFill>
              <a:latin typeface="Goudy Old Style" panose="02020502050305020303" pitchFamily="18" charset="77"/>
            </a:endParaRPr>
          </a:p>
          <a:p>
            <a:pPr>
              <a:spcAft>
                <a:spcPts val="600"/>
              </a:spcAft>
              <a:buSzPct val="70000"/>
            </a:pPr>
            <a:r>
              <a:rPr lang="en-US" sz="2400" dirty="0">
                <a:solidFill>
                  <a:schemeClr val="tx2"/>
                </a:solidFill>
                <a:latin typeface="Goudy Old Style" panose="02020502050305020303" pitchFamily="18" charset="77"/>
              </a:rPr>
              <a:t>Dante Gabriel Rossetti</a:t>
            </a:r>
          </a:p>
          <a:p>
            <a:pPr>
              <a:spcAft>
                <a:spcPts val="600"/>
              </a:spcAft>
              <a:buSzPct val="70000"/>
            </a:pPr>
            <a:r>
              <a:rPr lang="en-US" sz="2400" dirty="0">
                <a:solidFill>
                  <a:schemeClr val="tx2"/>
                </a:solidFill>
                <a:latin typeface="Goudy Old Style" panose="02020502050305020303" pitchFamily="18" charset="77"/>
              </a:rPr>
              <a:t>Ashmolean Museum, Oxford</a:t>
            </a:r>
          </a:p>
        </p:txBody>
      </p:sp>
      <p:pic>
        <p:nvPicPr>
          <p:cNvPr id="2050" name="Picture 2" descr="Proserpine">
            <a:extLst>
              <a:ext uri="{FF2B5EF4-FFF2-40B4-BE49-F238E27FC236}">
                <a16:creationId xmlns:a16="http://schemas.microsoft.com/office/drawing/2014/main" id="{B176B318-81D8-6EC8-9C49-F9BAC476E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417" y="0"/>
            <a:ext cx="3479165" cy="697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02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2353456" y="712033"/>
            <a:ext cx="8959746" cy="5655038"/>
          </a:xfrm>
          <a:prstGeom prst="rect">
            <a:avLst/>
          </a:prstGeom>
        </p:spPr>
        <p:txBody>
          <a:bodyPr vert="horz" lIns="91440" tIns="45720" rIns="91440" bIns="45720" rtlCol="0">
            <a:normAutofit fontScale="85000" lnSpcReduction="20000"/>
          </a:bodyPr>
          <a:lstStyle/>
          <a:p>
            <a:pPr>
              <a:spcAft>
                <a:spcPts val="600"/>
              </a:spcAft>
              <a:buSzPct val="70000"/>
            </a:pPr>
            <a:r>
              <a:rPr lang="en-US" sz="2400" dirty="0">
                <a:solidFill>
                  <a:schemeClr val="tx2"/>
                </a:solidFill>
                <a:latin typeface="+mj-lt"/>
              </a:rPr>
              <a:t>Afar away the light that brings cold cheer</a:t>
            </a:r>
          </a:p>
          <a:p>
            <a:pPr>
              <a:spcAft>
                <a:spcPts val="600"/>
              </a:spcAft>
              <a:buSzPct val="70000"/>
            </a:pPr>
            <a:r>
              <a:rPr lang="en-US" sz="2400" dirty="0">
                <a:solidFill>
                  <a:schemeClr val="tx2"/>
                </a:solidFill>
                <a:latin typeface="+mj-lt"/>
              </a:rPr>
              <a:t>     Unto this wall,—one instant and no more</a:t>
            </a:r>
          </a:p>
          <a:p>
            <a:pPr>
              <a:spcAft>
                <a:spcPts val="600"/>
              </a:spcAft>
              <a:buSzPct val="70000"/>
            </a:pPr>
            <a:r>
              <a:rPr lang="en-US" sz="2400" dirty="0">
                <a:solidFill>
                  <a:schemeClr val="tx2"/>
                </a:solidFill>
                <a:latin typeface="+mj-lt"/>
              </a:rPr>
              <a:t>     Admitted at my distant palace-door.</a:t>
            </a:r>
          </a:p>
          <a:p>
            <a:pPr>
              <a:spcAft>
                <a:spcPts val="600"/>
              </a:spcAft>
              <a:buSzPct val="70000"/>
            </a:pPr>
            <a:r>
              <a:rPr lang="en-US" sz="2400" dirty="0">
                <a:solidFill>
                  <a:schemeClr val="tx2"/>
                </a:solidFill>
                <a:latin typeface="+mj-lt"/>
              </a:rPr>
              <a:t>Afar the flowers of Enna from this drear</a:t>
            </a:r>
          </a:p>
          <a:p>
            <a:pPr>
              <a:spcAft>
                <a:spcPts val="600"/>
              </a:spcAft>
              <a:buSzPct val="70000"/>
            </a:pPr>
            <a:r>
              <a:rPr lang="en-US" sz="2400" dirty="0">
                <a:solidFill>
                  <a:schemeClr val="tx2"/>
                </a:solidFill>
                <a:latin typeface="+mj-lt"/>
              </a:rPr>
              <a:t>Dire fruit, which, tasted once, must thrall me here.</a:t>
            </a:r>
          </a:p>
          <a:p>
            <a:pPr>
              <a:spcAft>
                <a:spcPts val="600"/>
              </a:spcAft>
              <a:buSzPct val="70000"/>
            </a:pPr>
            <a:r>
              <a:rPr lang="en-US" sz="2400" dirty="0">
                <a:solidFill>
                  <a:schemeClr val="tx2"/>
                </a:solidFill>
                <a:latin typeface="+mj-lt"/>
              </a:rPr>
              <a:t>     Afar those skies from this Tartarean grey</a:t>
            </a:r>
          </a:p>
          <a:p>
            <a:pPr>
              <a:spcAft>
                <a:spcPts val="600"/>
              </a:spcAft>
              <a:buSzPct val="70000"/>
            </a:pPr>
            <a:r>
              <a:rPr lang="en-US" sz="2400" dirty="0">
                <a:solidFill>
                  <a:schemeClr val="tx2"/>
                </a:solidFill>
                <a:latin typeface="+mj-lt"/>
              </a:rPr>
              <a:t>     That chills me: and afar, how far away,</a:t>
            </a:r>
          </a:p>
          <a:p>
            <a:pPr>
              <a:spcAft>
                <a:spcPts val="600"/>
              </a:spcAft>
              <a:buSzPct val="70000"/>
            </a:pPr>
            <a:r>
              <a:rPr lang="en-US" sz="2400" dirty="0">
                <a:solidFill>
                  <a:schemeClr val="tx2"/>
                </a:solidFill>
                <a:latin typeface="+mj-lt"/>
              </a:rPr>
              <a:t>The nights that shall be from the days that were.</a:t>
            </a:r>
          </a:p>
          <a:p>
            <a:pP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Afar from mine own self I seem, and wing</a:t>
            </a:r>
          </a:p>
          <a:p>
            <a:pPr>
              <a:spcAft>
                <a:spcPts val="600"/>
              </a:spcAft>
              <a:buSzPct val="70000"/>
            </a:pPr>
            <a:r>
              <a:rPr lang="en-US" sz="2400" dirty="0">
                <a:solidFill>
                  <a:schemeClr val="tx2"/>
                </a:solidFill>
                <a:latin typeface="+mj-lt"/>
              </a:rPr>
              <a:t>     Strange ways in thought, and listen for a sign:</a:t>
            </a:r>
          </a:p>
          <a:p>
            <a:pPr>
              <a:spcAft>
                <a:spcPts val="600"/>
              </a:spcAft>
              <a:buSzPct val="70000"/>
            </a:pPr>
            <a:r>
              <a:rPr lang="en-US" sz="2400" dirty="0">
                <a:solidFill>
                  <a:schemeClr val="tx2"/>
                </a:solidFill>
                <a:latin typeface="+mj-lt"/>
              </a:rPr>
              <a:t>     And still some heart unto some soul doth pine,</a:t>
            </a:r>
          </a:p>
          <a:p>
            <a:pPr>
              <a:spcAft>
                <a:spcPts val="600"/>
              </a:spcAft>
              <a:buSzPct val="70000"/>
            </a:pPr>
            <a:r>
              <a:rPr lang="en-US" sz="2400" dirty="0">
                <a:solidFill>
                  <a:schemeClr val="tx2"/>
                </a:solidFill>
                <a:latin typeface="+mj-lt"/>
              </a:rPr>
              <a:t>(Whose sounds mine inner sense is fain to bring,</a:t>
            </a:r>
          </a:p>
          <a:p>
            <a:pPr>
              <a:spcAft>
                <a:spcPts val="600"/>
              </a:spcAft>
              <a:buSzPct val="70000"/>
            </a:pPr>
            <a:r>
              <a:rPr lang="en-US" sz="2400" dirty="0">
                <a:solidFill>
                  <a:schemeClr val="tx2"/>
                </a:solidFill>
                <a:latin typeface="+mj-lt"/>
              </a:rPr>
              <a:t>Continually together murmuring,)—</a:t>
            </a:r>
          </a:p>
          <a:p>
            <a:pPr>
              <a:spcAft>
                <a:spcPts val="600"/>
              </a:spcAft>
              <a:buSzPct val="70000"/>
            </a:pPr>
            <a:r>
              <a:rPr lang="en-US" sz="2400" dirty="0">
                <a:solidFill>
                  <a:schemeClr val="tx2"/>
                </a:solidFill>
                <a:latin typeface="+mj-lt"/>
              </a:rPr>
              <a:t>     “Woe’s me for thee, unhappy Proserpine!”</a:t>
            </a:r>
          </a:p>
          <a:p>
            <a:pPr>
              <a:spcAft>
                <a:spcPts val="600"/>
              </a:spcAft>
              <a:buSzPct val="70000"/>
            </a:pPr>
            <a:endParaRPr lang="en-US" sz="2400" dirty="0">
              <a:solidFill>
                <a:schemeClr val="tx2"/>
              </a:solidFill>
              <a:latin typeface="+mj-lt"/>
            </a:endParaRPr>
          </a:p>
          <a:p>
            <a:pPr algn="r">
              <a:spcAft>
                <a:spcPts val="600"/>
              </a:spcAft>
              <a:buSzPct val="70000"/>
            </a:pPr>
            <a:r>
              <a:rPr lang="en-US" sz="2400" dirty="0">
                <a:solidFill>
                  <a:schemeClr val="tx2"/>
                </a:solidFill>
                <a:latin typeface="+mj-lt"/>
              </a:rPr>
              <a:t>Dante Gabriel Rossetti, ‘Proserpina (For a Picture)’ (1872)</a:t>
            </a:r>
          </a:p>
          <a:p>
            <a:pPr>
              <a:spcAft>
                <a:spcPts val="600"/>
              </a:spcAft>
              <a:buSzPct val="70000"/>
            </a:pPr>
            <a:endParaRPr lang="en-US" sz="2400" dirty="0">
              <a:solidFill>
                <a:schemeClr val="tx2"/>
              </a:solidFill>
              <a:latin typeface="+mj-lt"/>
            </a:endParaRPr>
          </a:p>
        </p:txBody>
      </p:sp>
    </p:spTree>
    <p:extLst>
      <p:ext uri="{BB962C8B-B14F-4D97-AF65-F5344CB8AC3E}">
        <p14:creationId xmlns:p14="http://schemas.microsoft.com/office/powerpoint/2010/main" val="4161984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ield_bio – Yellow Nineties 2.0">
            <a:extLst>
              <a:ext uri="{FF2B5EF4-FFF2-40B4-BE49-F238E27FC236}">
                <a16:creationId xmlns:a16="http://schemas.microsoft.com/office/drawing/2014/main" id="{2619AB39-56C0-6B88-B741-9AF32412E6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273" t="22778" r="29999" b="39808"/>
          <a:stretch/>
        </p:blipFill>
        <p:spPr bwMode="auto">
          <a:xfrm>
            <a:off x="4723118" y="1311574"/>
            <a:ext cx="2771914" cy="3308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lf Portrait by Dante Gabriel Rossetti | Obelisk Art History">
            <a:extLst>
              <a:ext uri="{FF2B5EF4-FFF2-40B4-BE49-F238E27FC236}">
                <a16:creationId xmlns:a16="http://schemas.microsoft.com/office/drawing/2014/main" id="{C86093D9-0AEB-2883-DA60-0A1B88949F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62" r="7924"/>
          <a:stretch/>
        </p:blipFill>
        <p:spPr bwMode="auto">
          <a:xfrm>
            <a:off x="1499079" y="1310003"/>
            <a:ext cx="2538239" cy="33083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dith Wharton - Wikipedia">
            <a:extLst>
              <a:ext uri="{FF2B5EF4-FFF2-40B4-BE49-F238E27FC236}">
                <a16:creationId xmlns:a16="http://schemas.microsoft.com/office/drawing/2014/main" id="{B5D327EE-B199-4C9E-3CF8-80596C0852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50" t="5019" r="5245" b="12082"/>
          <a:stretch/>
        </p:blipFill>
        <p:spPr bwMode="auto">
          <a:xfrm>
            <a:off x="8330721" y="1310003"/>
            <a:ext cx="2362200" cy="33083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12A6F6-D592-3BCD-FE4F-49B051D3BC97}"/>
              </a:ext>
            </a:extLst>
          </p:cNvPr>
          <p:cNvSpPr txBox="1"/>
          <p:nvPr/>
        </p:nvSpPr>
        <p:spPr>
          <a:xfrm>
            <a:off x="1499079" y="4796728"/>
            <a:ext cx="10820400" cy="2293744"/>
          </a:xfrm>
          <a:prstGeom prst="rect">
            <a:avLst/>
          </a:prstGeom>
        </p:spPr>
        <p:txBody>
          <a:bodyPr vert="horz" lIns="91440" tIns="45720" rIns="91440" bIns="45720" rtlCol="0">
            <a:normAutofit/>
          </a:bodyPr>
          <a:lstStyle/>
          <a:p>
            <a:pPr>
              <a:spcAft>
                <a:spcPts val="600"/>
              </a:spcAft>
              <a:buSzPct val="70000"/>
            </a:pPr>
            <a:r>
              <a:rPr lang="en-US" sz="2000" dirty="0">
                <a:solidFill>
                  <a:schemeClr val="tx2"/>
                </a:solidFill>
                <a:latin typeface="+mj-lt"/>
              </a:rPr>
              <a:t>  </a:t>
            </a:r>
            <a:r>
              <a:rPr lang="en-US" sz="2000" b="1" dirty="0">
                <a:solidFill>
                  <a:schemeClr val="tx2"/>
                </a:solidFill>
                <a:latin typeface="+mj-lt"/>
              </a:rPr>
              <a:t>Dante Gabriel Rossetti	               Michael Field	                           Edith Wharton	</a:t>
            </a:r>
          </a:p>
          <a:p>
            <a:pPr>
              <a:spcAft>
                <a:spcPts val="600"/>
              </a:spcAft>
              <a:buSzPct val="70000"/>
            </a:pPr>
            <a:r>
              <a:rPr lang="en-US" sz="2000" dirty="0">
                <a:solidFill>
                  <a:schemeClr val="tx2"/>
                </a:solidFill>
                <a:latin typeface="+mj-lt"/>
              </a:rPr>
              <a:t>                                         (Katherine Bradley &amp; Edith Cooper)</a:t>
            </a:r>
          </a:p>
          <a:p>
            <a:pPr>
              <a:spcAft>
                <a:spcPts val="600"/>
              </a:spcAft>
              <a:buSzPct val="70000"/>
            </a:pPr>
            <a:r>
              <a:rPr lang="en-US" sz="2000" dirty="0">
                <a:solidFill>
                  <a:schemeClr val="tx2"/>
                </a:solidFill>
                <a:latin typeface="+mj-lt"/>
              </a:rPr>
              <a:t>            1828-1882		        1846-1914 &amp; 1862-1913	                  1862-1937</a:t>
            </a:r>
          </a:p>
          <a:p>
            <a:pPr>
              <a:spcAft>
                <a:spcPts val="600"/>
              </a:spcAft>
              <a:buSzPct val="70000"/>
            </a:pPr>
            <a:endParaRPr lang="en-US" sz="2000" dirty="0">
              <a:solidFill>
                <a:schemeClr val="tx2"/>
              </a:solidFill>
              <a:latin typeface="+mj-lt"/>
            </a:endParaRPr>
          </a:p>
        </p:txBody>
      </p:sp>
    </p:spTree>
    <p:extLst>
      <p:ext uri="{BB962C8B-B14F-4D97-AF65-F5344CB8AC3E}">
        <p14:creationId xmlns:p14="http://schemas.microsoft.com/office/powerpoint/2010/main" val="3529527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457277" y="1045029"/>
            <a:ext cx="9486901" cy="5127171"/>
          </a:xfrm>
          <a:prstGeom prst="rect">
            <a:avLst/>
          </a:prstGeom>
        </p:spPr>
        <p:txBody>
          <a:bodyPr vert="horz" lIns="91440" tIns="45720" rIns="91440" bIns="45720" rtlCol="0">
            <a:normAutofit/>
          </a:bodyPr>
          <a:lstStyle/>
          <a:p>
            <a:pPr marL="342900" indent="-342900">
              <a:spcAft>
                <a:spcPts val="600"/>
              </a:spcAft>
              <a:buSzPct val="70000"/>
              <a:buFont typeface="Arial" panose="020B0604020202020204" pitchFamily="34" charset="0"/>
              <a:buChar char="•"/>
            </a:pPr>
            <a:r>
              <a:rPr lang="en-US" sz="2400" dirty="0">
                <a:solidFill>
                  <a:schemeClr val="tx2"/>
                </a:solidFill>
                <a:latin typeface="+mj-lt"/>
              </a:rPr>
              <a:t>What does the poet see – or seek – in the work of art?</a:t>
            </a:r>
          </a:p>
          <a:p>
            <a:pPr marL="342900" indent="-342900">
              <a:spcAft>
                <a:spcPts val="600"/>
              </a:spcAft>
              <a:buSzPct val="70000"/>
              <a:buFont typeface="Arial" panose="020B0604020202020204" pitchFamily="34" charset="0"/>
              <a:buChar char="•"/>
            </a:pPr>
            <a:r>
              <a:rPr lang="en-US" sz="2400" dirty="0">
                <a:solidFill>
                  <a:schemeClr val="tx2"/>
                </a:solidFill>
                <a:latin typeface="+mj-lt"/>
              </a:rPr>
              <a:t>What kind of stance does the poem take towards it? Is it engaged in a struggle with the artwork, or offering it a kind of sociability?</a:t>
            </a:r>
          </a:p>
          <a:p>
            <a:pPr>
              <a:spcAft>
                <a:spcPts val="600"/>
              </a:spcAft>
              <a:buSzPct val="70000"/>
            </a:pPr>
            <a:endParaRPr lang="en-US" sz="2400" dirty="0">
              <a:solidFill>
                <a:schemeClr val="tx2"/>
              </a:solidFill>
              <a:latin typeface="+mj-lt"/>
            </a:endParaRPr>
          </a:p>
          <a:p>
            <a:pPr>
              <a:spcAft>
                <a:spcPts val="600"/>
              </a:spcAft>
              <a:buSzPct val="70000"/>
            </a:pPr>
            <a:r>
              <a:rPr lang="en-US" sz="2400" i="1" dirty="0">
                <a:solidFill>
                  <a:schemeClr val="tx2"/>
                </a:solidFill>
                <a:latin typeface="+mj-lt"/>
              </a:rPr>
              <a:t>apostrophe:</a:t>
            </a:r>
            <a:r>
              <a:rPr lang="en-US" sz="2400" dirty="0">
                <a:solidFill>
                  <a:schemeClr val="tx2"/>
                </a:solidFill>
                <a:latin typeface="+mj-lt"/>
              </a:rPr>
              <a:t> </a:t>
            </a:r>
            <a:r>
              <a:rPr lang="en-US" sz="2400" i="1" dirty="0">
                <a:solidFill>
                  <a:schemeClr val="tx2"/>
                </a:solidFill>
                <a:latin typeface="+mj-lt"/>
              </a:rPr>
              <a:t>address</a:t>
            </a:r>
            <a:r>
              <a:rPr lang="en-US" sz="2400" dirty="0">
                <a:solidFill>
                  <a:schemeClr val="tx2"/>
                </a:solidFill>
                <a:latin typeface="+mj-lt"/>
              </a:rPr>
              <a:t> to the artwork</a:t>
            </a:r>
          </a:p>
          <a:p>
            <a:pPr>
              <a:spcAft>
                <a:spcPts val="600"/>
              </a:spcAft>
              <a:buSzPct val="70000"/>
            </a:pPr>
            <a:r>
              <a:rPr lang="en-US" sz="2400" i="1" dirty="0" err="1">
                <a:solidFill>
                  <a:schemeClr val="tx2"/>
                </a:solidFill>
                <a:latin typeface="+mj-lt"/>
              </a:rPr>
              <a:t>prosopopeia</a:t>
            </a:r>
            <a:r>
              <a:rPr lang="en-US" sz="2400" i="1" dirty="0">
                <a:solidFill>
                  <a:schemeClr val="tx2"/>
                </a:solidFill>
                <a:latin typeface="+mj-lt"/>
              </a:rPr>
              <a:t>:</a:t>
            </a:r>
            <a:r>
              <a:rPr lang="en-US" sz="2400" dirty="0">
                <a:solidFill>
                  <a:schemeClr val="tx2"/>
                </a:solidFill>
                <a:latin typeface="+mj-lt"/>
              </a:rPr>
              <a:t> </a:t>
            </a:r>
            <a:r>
              <a:rPr lang="en-US" sz="2400" i="1" dirty="0" err="1">
                <a:solidFill>
                  <a:schemeClr val="tx2"/>
                </a:solidFill>
                <a:latin typeface="+mj-lt"/>
              </a:rPr>
              <a:t>envoicing</a:t>
            </a:r>
            <a:r>
              <a:rPr lang="en-US" sz="2400" i="1" dirty="0">
                <a:solidFill>
                  <a:schemeClr val="tx2"/>
                </a:solidFill>
                <a:latin typeface="+mj-lt"/>
              </a:rPr>
              <a:t> </a:t>
            </a:r>
            <a:r>
              <a:rPr lang="en-US" sz="2400" dirty="0">
                <a:solidFill>
                  <a:schemeClr val="tx2"/>
                </a:solidFill>
                <a:latin typeface="+mj-lt"/>
              </a:rPr>
              <a:t>the silent object</a:t>
            </a:r>
            <a:endParaRPr lang="en-US" sz="2400" i="1" dirty="0">
              <a:solidFill>
                <a:schemeClr val="tx2"/>
              </a:solidFill>
              <a:latin typeface="+mj-lt"/>
            </a:endParaRPr>
          </a:p>
          <a:p>
            <a:pPr>
              <a:spcAft>
                <a:spcPts val="600"/>
              </a:spcAft>
              <a:buSzPct val="70000"/>
            </a:pPr>
            <a:endParaRPr lang="en-US" sz="2400" i="1" dirty="0">
              <a:solidFill>
                <a:schemeClr val="tx2"/>
              </a:solidFill>
              <a:latin typeface="+mj-lt"/>
            </a:endParaRPr>
          </a:p>
          <a:p>
            <a:pPr marL="342900" indent="-342900">
              <a:spcAft>
                <a:spcPts val="600"/>
              </a:spcAft>
              <a:buSzPct val="70000"/>
              <a:buFont typeface="Arial" panose="020B0604020202020204" pitchFamily="34" charset="0"/>
              <a:buChar char="•"/>
            </a:pPr>
            <a:r>
              <a:rPr lang="en-US" sz="2400" dirty="0">
                <a:solidFill>
                  <a:schemeClr val="tx2"/>
                </a:solidFill>
                <a:latin typeface="+mj-lt"/>
              </a:rPr>
              <a:t>Where is the speaker in relation to the object?</a:t>
            </a:r>
          </a:p>
          <a:p>
            <a:pPr marL="342900" indent="-342900">
              <a:spcAft>
                <a:spcPts val="600"/>
              </a:spcAft>
              <a:buSzPct val="70000"/>
              <a:buFont typeface="Arial" panose="020B0604020202020204" pitchFamily="34" charset="0"/>
              <a:buChar char="•"/>
            </a:pPr>
            <a:r>
              <a:rPr lang="en-US" sz="2400" dirty="0">
                <a:solidFill>
                  <a:schemeClr val="tx2"/>
                </a:solidFill>
                <a:latin typeface="+mj-lt"/>
              </a:rPr>
              <a:t>Where is the reader in relation to the speaker?</a:t>
            </a:r>
          </a:p>
        </p:txBody>
      </p:sp>
    </p:spTree>
    <p:extLst>
      <p:ext uri="{BB962C8B-B14F-4D97-AF65-F5344CB8AC3E}">
        <p14:creationId xmlns:p14="http://schemas.microsoft.com/office/powerpoint/2010/main" val="1344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990600" y="1240972"/>
            <a:ext cx="10439399" cy="5127171"/>
          </a:xfrm>
          <a:prstGeom prst="rect">
            <a:avLst/>
          </a:prstGeom>
        </p:spPr>
        <p:txBody>
          <a:bodyPr vert="horz" lIns="91440" tIns="45720" rIns="91440" bIns="45720" rtlCol="0">
            <a:normAutofit/>
          </a:bodyPr>
          <a:lstStyle/>
          <a:p>
            <a:pPr>
              <a:spcAft>
                <a:spcPts val="600"/>
              </a:spcAft>
              <a:buSzPct val="70000"/>
            </a:pPr>
            <a:r>
              <a:rPr lang="en-US" sz="2400" i="1" dirty="0" err="1">
                <a:solidFill>
                  <a:schemeClr val="tx2"/>
                </a:solidFill>
                <a:latin typeface="+mj-lt"/>
              </a:rPr>
              <a:t>ut</a:t>
            </a:r>
            <a:r>
              <a:rPr lang="en-US" sz="2400" i="1" dirty="0">
                <a:solidFill>
                  <a:schemeClr val="tx2"/>
                </a:solidFill>
                <a:latin typeface="+mj-lt"/>
              </a:rPr>
              <a:t> </a:t>
            </a:r>
            <a:r>
              <a:rPr lang="en-US" sz="2400" i="1" dirty="0" err="1">
                <a:solidFill>
                  <a:schemeClr val="tx2"/>
                </a:solidFill>
                <a:latin typeface="+mj-lt"/>
              </a:rPr>
              <a:t>pictura</a:t>
            </a:r>
            <a:r>
              <a:rPr lang="en-US" sz="2400" i="1" dirty="0">
                <a:solidFill>
                  <a:schemeClr val="tx2"/>
                </a:solidFill>
                <a:latin typeface="+mj-lt"/>
              </a:rPr>
              <a:t> poesis</a:t>
            </a:r>
            <a:r>
              <a:rPr lang="en-US" sz="2400" dirty="0">
                <a:solidFill>
                  <a:schemeClr val="tx2"/>
                </a:solidFill>
                <a:latin typeface="+mj-lt"/>
              </a:rPr>
              <a:t>: ‘as is painting, so is poetry’</a:t>
            </a:r>
            <a:endParaRPr lang="en-US" sz="2400" i="1" dirty="0">
              <a:solidFill>
                <a:schemeClr val="tx2"/>
              </a:solidFill>
              <a:latin typeface="+mj-lt"/>
            </a:endParaRPr>
          </a:p>
          <a:p>
            <a:pPr>
              <a:spcAft>
                <a:spcPts val="600"/>
              </a:spcAft>
              <a:buSzPct val="70000"/>
            </a:pPr>
            <a:r>
              <a:rPr lang="en-US" sz="2400" dirty="0">
                <a:solidFill>
                  <a:schemeClr val="tx2"/>
                </a:solidFill>
                <a:latin typeface="+mj-lt"/>
              </a:rPr>
              <a:t>	Horace (1st century BC)</a:t>
            </a:r>
          </a:p>
          <a:p>
            <a:pP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‘a verbal representation of a visual representation’</a:t>
            </a:r>
          </a:p>
          <a:p>
            <a:pPr>
              <a:spcAft>
                <a:spcPts val="600"/>
              </a:spcAft>
              <a:buSzPct val="70000"/>
            </a:pPr>
            <a:r>
              <a:rPr lang="en-US" sz="2400" dirty="0">
                <a:solidFill>
                  <a:schemeClr val="tx2"/>
                </a:solidFill>
                <a:latin typeface="+mj-lt"/>
              </a:rPr>
              <a:t>	J. W. Heffernan, </a:t>
            </a:r>
            <a:r>
              <a:rPr lang="en-US" sz="2400" i="1" dirty="0">
                <a:solidFill>
                  <a:schemeClr val="tx2"/>
                </a:solidFill>
                <a:latin typeface="+mj-lt"/>
              </a:rPr>
              <a:t>Museum of Words: The Poetics of Ekphrasis from Homer to 	</a:t>
            </a:r>
            <a:r>
              <a:rPr lang="en-US" sz="2400" i="1" dirty="0" err="1">
                <a:solidFill>
                  <a:schemeClr val="tx2"/>
                </a:solidFill>
                <a:latin typeface="+mj-lt"/>
              </a:rPr>
              <a:t>Ashbery</a:t>
            </a:r>
            <a:r>
              <a:rPr lang="en-US" sz="2400" i="1" dirty="0">
                <a:solidFill>
                  <a:schemeClr val="tx2"/>
                </a:solidFill>
                <a:latin typeface="+mj-lt"/>
              </a:rPr>
              <a:t> </a:t>
            </a:r>
            <a:r>
              <a:rPr lang="en-US" sz="2400" dirty="0">
                <a:solidFill>
                  <a:schemeClr val="tx2"/>
                </a:solidFill>
                <a:latin typeface="+mj-lt"/>
              </a:rPr>
              <a:t>(1993)</a:t>
            </a:r>
          </a:p>
          <a:p>
            <a:pP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‘painting is mute poetry, and poetry is a speaking picture’ </a:t>
            </a:r>
          </a:p>
          <a:p>
            <a:pPr>
              <a:spcAft>
                <a:spcPts val="600"/>
              </a:spcAft>
              <a:buSzPct val="70000"/>
            </a:pPr>
            <a:r>
              <a:rPr lang="en-US" sz="2400" dirty="0">
                <a:solidFill>
                  <a:schemeClr val="tx2"/>
                </a:solidFill>
                <a:latin typeface="+mj-lt"/>
              </a:rPr>
              <a:t>	Plutarch (2</a:t>
            </a:r>
            <a:r>
              <a:rPr lang="en-US" sz="2400" baseline="30000" dirty="0">
                <a:solidFill>
                  <a:schemeClr val="tx2"/>
                </a:solidFill>
                <a:latin typeface="+mj-lt"/>
              </a:rPr>
              <a:t>nd</a:t>
            </a:r>
            <a:r>
              <a:rPr lang="en-US" sz="2400" dirty="0">
                <a:solidFill>
                  <a:schemeClr val="tx2"/>
                </a:solidFill>
                <a:latin typeface="+mj-lt"/>
              </a:rPr>
              <a:t> century AD, attributed to Simonides of </a:t>
            </a:r>
            <a:r>
              <a:rPr lang="en-US" sz="2400" dirty="0" err="1">
                <a:solidFill>
                  <a:schemeClr val="tx2"/>
                </a:solidFill>
                <a:latin typeface="+mj-lt"/>
              </a:rPr>
              <a:t>Ceos</a:t>
            </a:r>
            <a:r>
              <a:rPr lang="en-US" sz="2400" dirty="0">
                <a:solidFill>
                  <a:schemeClr val="tx2"/>
                </a:solidFill>
                <a:latin typeface="+mj-lt"/>
              </a:rPr>
              <a:t>, 6</a:t>
            </a:r>
            <a:r>
              <a:rPr lang="en-US" sz="2400" baseline="30000" dirty="0">
                <a:solidFill>
                  <a:schemeClr val="tx2"/>
                </a:solidFill>
                <a:latin typeface="+mj-lt"/>
              </a:rPr>
              <a:t>th</a:t>
            </a:r>
            <a:r>
              <a:rPr lang="en-US" sz="2400" dirty="0">
                <a:solidFill>
                  <a:schemeClr val="tx2"/>
                </a:solidFill>
                <a:latin typeface="+mj-lt"/>
              </a:rPr>
              <a:t> century BC)</a:t>
            </a:r>
          </a:p>
        </p:txBody>
      </p:sp>
    </p:spTree>
    <p:extLst>
      <p:ext uri="{BB962C8B-B14F-4D97-AF65-F5344CB8AC3E}">
        <p14:creationId xmlns:p14="http://schemas.microsoft.com/office/powerpoint/2010/main" val="110017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979715" y="1045029"/>
            <a:ext cx="10439399" cy="5127171"/>
          </a:xfrm>
          <a:prstGeom prst="rect">
            <a:avLst/>
          </a:prstGeom>
        </p:spPr>
        <p:txBody>
          <a:bodyPr vert="horz" lIns="91440" tIns="45720" rIns="91440" bIns="45720" rtlCol="0">
            <a:normAutofit/>
          </a:bodyPr>
          <a:lstStyle/>
          <a:p>
            <a:pPr>
              <a:spcAft>
                <a:spcPts val="600"/>
              </a:spcAft>
              <a:buSzPct val="70000"/>
            </a:pPr>
            <a:r>
              <a:rPr lang="en-US" sz="2400" i="1" dirty="0" err="1">
                <a:solidFill>
                  <a:schemeClr val="tx2"/>
                </a:solidFill>
                <a:latin typeface="+mj-lt"/>
              </a:rPr>
              <a:t>paragone</a:t>
            </a:r>
            <a:r>
              <a:rPr lang="en-US" sz="2400" dirty="0">
                <a:solidFill>
                  <a:schemeClr val="tx2"/>
                </a:solidFill>
                <a:latin typeface="+mj-lt"/>
              </a:rPr>
              <a:t>: rivalry</a:t>
            </a:r>
            <a:endParaRPr lang="en-US" sz="2400" i="1" dirty="0">
              <a:solidFill>
                <a:schemeClr val="tx2"/>
              </a:solidFill>
              <a:latin typeface="+mj-lt"/>
            </a:endParaRPr>
          </a:p>
          <a:p>
            <a:pP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‘The rule is this, that succession in time is the province of the poet, coexistence in space that of the artist.’</a:t>
            </a:r>
          </a:p>
          <a:p>
            <a:pPr>
              <a:spcAft>
                <a:spcPts val="600"/>
              </a:spcAft>
              <a:buSzPct val="70000"/>
            </a:pPr>
            <a:r>
              <a:rPr lang="en-US" sz="2400" dirty="0">
                <a:solidFill>
                  <a:schemeClr val="tx2"/>
                </a:solidFill>
                <a:latin typeface="+mj-lt"/>
              </a:rPr>
              <a:t>	</a:t>
            </a:r>
            <a:r>
              <a:rPr lang="en-US" sz="2400" dirty="0" err="1">
                <a:solidFill>
                  <a:schemeClr val="tx2"/>
                </a:solidFill>
                <a:latin typeface="+mj-lt"/>
              </a:rPr>
              <a:t>Gotthold</a:t>
            </a:r>
            <a:r>
              <a:rPr lang="en-US" sz="2400" dirty="0">
                <a:solidFill>
                  <a:schemeClr val="tx2"/>
                </a:solidFill>
                <a:latin typeface="+mj-lt"/>
              </a:rPr>
              <a:t> Ephraim Lessing, </a:t>
            </a:r>
            <a:r>
              <a:rPr lang="en-US" sz="2400" i="1" dirty="0">
                <a:solidFill>
                  <a:schemeClr val="tx2"/>
                </a:solidFill>
                <a:latin typeface="+mj-lt"/>
              </a:rPr>
              <a:t>Laocoön: An Essay on the Limits of Painting and 	Poetry </a:t>
            </a:r>
            <a:r>
              <a:rPr lang="en-US" sz="2400" dirty="0">
                <a:solidFill>
                  <a:schemeClr val="tx2"/>
                </a:solidFill>
                <a:latin typeface="+mj-lt"/>
              </a:rPr>
              <a:t>(1766)</a:t>
            </a:r>
          </a:p>
          <a:p>
            <a:pP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‘Lessing has disclosed what is probably the most fundamental ideological basis for his laws of genre, namely, the laws of gender … Paintings, like women, are ideally silent, beautiful creatures designed for the gratification of the eye, in contrast to the sublime eloquence proper to the manly art of poetry.’</a:t>
            </a:r>
          </a:p>
          <a:p>
            <a:pPr>
              <a:spcAft>
                <a:spcPts val="600"/>
              </a:spcAft>
              <a:buSzPct val="70000"/>
            </a:pPr>
            <a:r>
              <a:rPr lang="en-US" sz="2400" dirty="0">
                <a:solidFill>
                  <a:schemeClr val="tx2"/>
                </a:solidFill>
                <a:latin typeface="+mj-lt"/>
              </a:rPr>
              <a:t>	W. J. T. Mitchell, </a:t>
            </a:r>
            <a:r>
              <a:rPr lang="en-US" sz="2400" i="1" dirty="0">
                <a:solidFill>
                  <a:schemeClr val="tx2"/>
                </a:solidFill>
                <a:latin typeface="+mj-lt"/>
              </a:rPr>
              <a:t>Iconology: Image, Text, Ideology </a:t>
            </a:r>
            <a:r>
              <a:rPr lang="en-US" sz="2400" dirty="0">
                <a:solidFill>
                  <a:schemeClr val="tx2"/>
                </a:solidFill>
                <a:latin typeface="+mj-lt"/>
              </a:rPr>
              <a:t>(1986)</a:t>
            </a:r>
          </a:p>
        </p:txBody>
      </p:sp>
    </p:spTree>
    <p:extLst>
      <p:ext uri="{BB962C8B-B14F-4D97-AF65-F5344CB8AC3E}">
        <p14:creationId xmlns:p14="http://schemas.microsoft.com/office/powerpoint/2010/main" val="320955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B414C-D67F-494D-8F9B-A508E69465A3}"/>
              </a:ext>
            </a:extLst>
          </p:cNvPr>
          <p:cNvSpPr txBox="1"/>
          <p:nvPr/>
        </p:nvSpPr>
        <p:spPr>
          <a:xfrm>
            <a:off x="1066801" y="1959429"/>
            <a:ext cx="10439399" cy="5127171"/>
          </a:xfrm>
          <a:prstGeom prst="rect">
            <a:avLst/>
          </a:prstGeom>
        </p:spPr>
        <p:txBody>
          <a:bodyPr vert="horz" lIns="91440" tIns="45720" rIns="91440" bIns="45720" rtlCol="0">
            <a:normAutofit/>
          </a:bodyPr>
          <a:lstStyle/>
          <a:p>
            <a:pPr>
              <a:spcAft>
                <a:spcPts val="600"/>
              </a:spcAft>
              <a:buSzPct val="70000"/>
            </a:pPr>
            <a:r>
              <a:rPr lang="en-US" sz="2400" dirty="0">
                <a:solidFill>
                  <a:schemeClr val="tx2"/>
                </a:solidFill>
                <a:latin typeface="+mj-lt"/>
              </a:rPr>
              <a:t>‘ekphrasis is dynamic and obstetric, delivering from the pregnant moment of visual art the extended narrative which it embryonically signifies’ </a:t>
            </a:r>
          </a:p>
          <a:p>
            <a:pPr>
              <a:spcAft>
                <a:spcPts val="600"/>
              </a:spcAft>
              <a:buSzPct val="70000"/>
            </a:pPr>
            <a:r>
              <a:rPr lang="en-US" sz="2400" dirty="0">
                <a:solidFill>
                  <a:schemeClr val="tx2"/>
                </a:solidFill>
                <a:latin typeface="+mj-lt"/>
              </a:rPr>
              <a:t>	J. W. Heffernan, </a:t>
            </a:r>
            <a:r>
              <a:rPr lang="en-US" sz="2400" i="1" dirty="0">
                <a:solidFill>
                  <a:schemeClr val="tx2"/>
                </a:solidFill>
                <a:latin typeface="+mj-lt"/>
              </a:rPr>
              <a:t>Museum of Words </a:t>
            </a:r>
            <a:r>
              <a:rPr lang="en-US" sz="2400" dirty="0">
                <a:solidFill>
                  <a:schemeClr val="tx2"/>
                </a:solidFill>
                <a:latin typeface="+mj-lt"/>
              </a:rPr>
              <a:t>(1993)</a:t>
            </a:r>
          </a:p>
          <a:p>
            <a:pPr>
              <a:spcAft>
                <a:spcPts val="600"/>
              </a:spcAft>
              <a:buSzPct val="70000"/>
            </a:pPr>
            <a:endParaRPr lang="en-US" sz="2400" dirty="0">
              <a:solidFill>
                <a:schemeClr val="tx2"/>
              </a:solidFill>
              <a:latin typeface="+mj-lt"/>
            </a:endParaRPr>
          </a:p>
          <a:p>
            <a:pPr>
              <a:spcAft>
                <a:spcPts val="600"/>
              </a:spcAft>
              <a:buSzPct val="70000"/>
            </a:pPr>
            <a:r>
              <a:rPr lang="en-US" sz="2400" dirty="0">
                <a:solidFill>
                  <a:schemeClr val="tx2"/>
                </a:solidFill>
                <a:latin typeface="+mj-lt"/>
              </a:rPr>
              <a:t>‘the poem knows something or tells something that had been held back by the silent image’</a:t>
            </a:r>
          </a:p>
          <a:p>
            <a:pPr>
              <a:spcAft>
                <a:spcPts val="600"/>
              </a:spcAft>
              <a:buSzPct val="70000"/>
            </a:pPr>
            <a:r>
              <a:rPr lang="en-US" sz="2400" dirty="0">
                <a:solidFill>
                  <a:schemeClr val="tx2"/>
                </a:solidFill>
                <a:latin typeface="+mj-lt"/>
              </a:rPr>
              <a:t>	Stephen </a:t>
            </a:r>
            <a:r>
              <a:rPr lang="en-US" sz="2400" dirty="0" err="1">
                <a:solidFill>
                  <a:schemeClr val="tx2"/>
                </a:solidFill>
                <a:latin typeface="+mj-lt"/>
              </a:rPr>
              <a:t>Cheeke</a:t>
            </a:r>
            <a:r>
              <a:rPr lang="en-US" sz="2400" dirty="0">
                <a:solidFill>
                  <a:schemeClr val="tx2"/>
                </a:solidFill>
                <a:latin typeface="+mj-lt"/>
              </a:rPr>
              <a:t>, </a:t>
            </a:r>
            <a:r>
              <a:rPr lang="en-US" sz="2400" i="1" dirty="0">
                <a:solidFill>
                  <a:schemeClr val="tx2"/>
                </a:solidFill>
                <a:latin typeface="+mj-lt"/>
              </a:rPr>
              <a:t>Writing for Art: The Aesthetics of Ekphrasis </a:t>
            </a:r>
            <a:r>
              <a:rPr lang="en-US" sz="2400" dirty="0">
                <a:solidFill>
                  <a:schemeClr val="tx2"/>
                </a:solidFill>
                <a:latin typeface="+mj-lt"/>
              </a:rPr>
              <a:t>(2008)</a:t>
            </a:r>
          </a:p>
        </p:txBody>
      </p:sp>
    </p:spTree>
    <p:extLst>
      <p:ext uri="{BB962C8B-B14F-4D97-AF65-F5344CB8AC3E}">
        <p14:creationId xmlns:p14="http://schemas.microsoft.com/office/powerpoint/2010/main" val="26639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ight and Song.">
            <a:extLst>
              <a:ext uri="{FF2B5EF4-FFF2-40B4-BE49-F238E27FC236}">
                <a16:creationId xmlns:a16="http://schemas.microsoft.com/office/drawing/2014/main" id="{8EBCD26E-29AF-3481-1775-1AF3D38029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t="12963" r="11278" b="24814"/>
          <a:stretch/>
        </p:blipFill>
        <p:spPr bwMode="auto">
          <a:xfrm>
            <a:off x="3765550" y="685800"/>
            <a:ext cx="4660899" cy="547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508517"/>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13082</TotalTime>
  <Words>2351</Words>
  <Application>Microsoft Macintosh PowerPoint</Application>
  <PresentationFormat>Widescreen</PresentationFormat>
  <Paragraphs>218</Paragraphs>
  <Slides>39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Gill Sans MT</vt:lpstr>
      <vt:lpstr>Arial</vt:lpstr>
      <vt:lpstr>Goudy Old Style</vt:lpstr>
      <vt:lpstr>Calibri</vt:lpstr>
      <vt:lpstr>ClassicFrameVTI</vt:lpstr>
      <vt:lpstr> Art and Imagination  3. Making Art Speak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PARAPHRASE</dc:title>
  <dc:creator>Fergus McGhee</dc:creator>
  <cp:lastModifiedBy>Fergus McGhee</cp:lastModifiedBy>
  <cp:revision>477</cp:revision>
  <dcterms:created xsi:type="dcterms:W3CDTF">2022-02-21T21:16:23Z</dcterms:created>
  <dcterms:modified xsi:type="dcterms:W3CDTF">2025-11-03T11:31:21Z</dcterms:modified>
</cp:coreProperties>
</file>